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7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4"/>
    <p:sldMasterId id="2147483735" r:id="rId5"/>
    <p:sldMasterId id="2147483756" r:id="rId6"/>
    <p:sldMasterId id="2147483763" r:id="rId7"/>
    <p:sldMasterId id="2147483772" r:id="rId8"/>
  </p:sldMasterIdLst>
  <p:notesMasterIdLst>
    <p:notesMasterId r:id="rId40"/>
  </p:notesMasterIdLst>
  <p:handoutMasterIdLst>
    <p:handoutMasterId r:id="rId41"/>
  </p:handoutMasterIdLst>
  <p:sldIdLst>
    <p:sldId id="320" r:id="rId9"/>
    <p:sldId id="526" r:id="rId10"/>
    <p:sldId id="525" r:id="rId11"/>
    <p:sldId id="523" r:id="rId12"/>
    <p:sldId id="529" r:id="rId13"/>
    <p:sldId id="548" r:id="rId14"/>
    <p:sldId id="530" r:id="rId15"/>
    <p:sldId id="549" r:id="rId16"/>
    <p:sldId id="568" r:id="rId17"/>
    <p:sldId id="545" r:id="rId18"/>
    <p:sldId id="552" r:id="rId19"/>
    <p:sldId id="553" r:id="rId20"/>
    <p:sldId id="554" r:id="rId21"/>
    <p:sldId id="570" r:id="rId22"/>
    <p:sldId id="556" r:id="rId23"/>
    <p:sldId id="557" r:id="rId24"/>
    <p:sldId id="555" r:id="rId25"/>
    <p:sldId id="522" r:id="rId26"/>
    <p:sldId id="569" r:id="rId27"/>
    <p:sldId id="558" r:id="rId28"/>
    <p:sldId id="559" r:id="rId29"/>
    <p:sldId id="560" r:id="rId30"/>
    <p:sldId id="561" r:id="rId31"/>
    <p:sldId id="562" r:id="rId32"/>
    <p:sldId id="563" r:id="rId33"/>
    <p:sldId id="564" r:id="rId34"/>
    <p:sldId id="565" r:id="rId35"/>
    <p:sldId id="566" r:id="rId36"/>
    <p:sldId id="567" r:id="rId37"/>
    <p:sldId id="551" r:id="rId38"/>
    <p:sldId id="520" r:id="rId39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801"/>
    <a:srgbClr val="E74197"/>
    <a:srgbClr val="9CF0E1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9" autoAdjust="0"/>
    <p:restoredTop sz="94660"/>
  </p:normalViewPr>
  <p:slideViewPr>
    <p:cSldViewPr snapToGrid="0">
      <p:cViewPr>
        <p:scale>
          <a:sx n="94" d="100"/>
          <a:sy n="94" d="100"/>
        </p:scale>
        <p:origin x="-120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6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0.44</c:v>
                </c:pt>
                <c:pt idx="1">
                  <c:v>0.18</c:v>
                </c:pt>
                <c:pt idx="2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6-48A4-A8F9-5B7DC6AE9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5127424"/>
        <c:axId val="75161984"/>
      </c:barChart>
      <c:catAx>
        <c:axId val="75127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161984"/>
        <c:crosses val="autoZero"/>
        <c:auto val="1"/>
        <c:lblAlgn val="ctr"/>
        <c:lblOffset val="100"/>
        <c:noMultiLvlLbl val="0"/>
      </c:catAx>
      <c:valAx>
        <c:axId val="751619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512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Bezoekgedrag Duitsers</c:v>
                </c:pt>
              </c:strCache>
            </c:strRef>
          </c:tx>
          <c:spPr>
            <a:solidFill>
              <a:srgbClr val="FF6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Vakantie aan de kust</c:v>
                </c:pt>
                <c:pt idx="1">
                  <c:v>Stedenvakantie</c:v>
                </c:pt>
                <c:pt idx="2">
                  <c:v>Cultuurvakantie</c:v>
                </c:pt>
                <c:pt idx="3">
                  <c:v>Vakantie in de natuur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0.47</c:v>
                </c:pt>
                <c:pt idx="1">
                  <c:v>0.23</c:v>
                </c:pt>
                <c:pt idx="2">
                  <c:v>0.03</c:v>
                </c:pt>
                <c:pt idx="3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DE-4695-A5D4-AA6771100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369088"/>
        <c:axId val="51370624"/>
      </c:barChart>
      <c:catAx>
        <c:axId val="513690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1370624"/>
        <c:crosses val="autoZero"/>
        <c:auto val="1"/>
        <c:lblAlgn val="ctr"/>
        <c:lblOffset val="100"/>
        <c:noMultiLvlLbl val="0"/>
      </c:catAx>
      <c:valAx>
        <c:axId val="513706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5136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0147637795275"/>
          <c:y val="2.578124841404722E-2"/>
          <c:w val="0.73943602362204719"/>
          <c:h val="0.948437503171905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6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Hotel/pension</c:v>
                </c:pt>
                <c:pt idx="1">
                  <c:v>Bungalow(park)</c:v>
                </c:pt>
                <c:pt idx="2">
                  <c:v>Camping</c:v>
                </c:pt>
                <c:pt idx="3">
                  <c:v>Bed &amp; Breakfast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0.42</c:v>
                </c:pt>
                <c:pt idx="1">
                  <c:v>0.35</c:v>
                </c:pt>
                <c:pt idx="2">
                  <c:v>0.18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37-4B77-A79F-F24C4F40F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5210112"/>
        <c:axId val="75220096"/>
      </c:barChart>
      <c:catAx>
        <c:axId val="75210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5220096"/>
        <c:crosses val="autoZero"/>
        <c:auto val="1"/>
        <c:lblAlgn val="ctr"/>
        <c:lblOffset val="100"/>
        <c:noMultiLvlLbl val="0"/>
      </c:catAx>
      <c:valAx>
        <c:axId val="752200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521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y-NL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0BEED-9B99-46EB-8869-8A744AFBE640}" type="datetimeFigureOut">
              <a:rPr lang="fy-NL" smtClean="0"/>
              <a:t>19-9-2017</a:t>
            </a:fld>
            <a:endParaRPr lang="fy-NL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y-NL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13A44-C776-4F55-AFE6-ECECE8DD7C27}" type="slidenum">
              <a:rPr lang="fy-NL" smtClean="0"/>
              <a:t>‹nr.›</a:t>
            </a:fld>
            <a:endParaRPr lang="fy-NL"/>
          </a:p>
        </p:txBody>
      </p:sp>
    </p:spTree>
    <p:extLst>
      <p:ext uri="{BB962C8B-B14F-4D97-AF65-F5344CB8AC3E}">
        <p14:creationId xmlns:p14="http://schemas.microsoft.com/office/powerpoint/2010/main" val="3679473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FE3B9-4252-4478-91FA-6F0C1467A46D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6A864-DA67-4E0B-B13C-0ADF0E4128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32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y-N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6A864-DA67-4E0B-B13C-0ADF0E41285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118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y-NL" dirty="0"/>
              <a:t>Was ist unser Ziel?</a:t>
            </a:r>
          </a:p>
          <a:p>
            <a:r>
              <a:rPr lang="fy-NL" dirty="0"/>
              <a:t>Deutschen sagen: Ich will Urlaub</a:t>
            </a:r>
          </a:p>
          <a:p>
            <a:r>
              <a:rPr lang="fy-NL" dirty="0"/>
              <a:t>Wir machen Bock auf Holland!</a:t>
            </a:r>
          </a:p>
          <a:p>
            <a:r>
              <a:rPr lang="fy-NL" dirty="0"/>
              <a:t>Wie wir das machen? Z.B. Durch zu sagen wie cool Holland ist!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6A864-DA67-4E0B-B13C-0ADF0E41285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03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Grafiek boekingstijd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CCA55-DB9F-4330-892A-0F11FC94FBF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33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y-NL" dirty="0"/>
              <a:t>Facebook – 32% der Bevölkerung</a:t>
            </a:r>
          </a:p>
          <a:p>
            <a:r>
              <a:rPr lang="fy-NL" dirty="0"/>
              <a:t>Twitter – 1,2% der Bevölkerung</a:t>
            </a:r>
          </a:p>
          <a:p>
            <a:r>
              <a:rPr lang="fy-NL" dirty="0"/>
              <a:t>Whatsapp – 46% der Bevölkerung</a:t>
            </a:r>
          </a:p>
          <a:p>
            <a:r>
              <a:rPr lang="fy-NL" dirty="0"/>
              <a:t>Instagram – 8,6% der Bevölkerung</a:t>
            </a:r>
          </a:p>
          <a:p>
            <a:r>
              <a:rPr lang="fy-NL" dirty="0"/>
              <a:t>Google+ - 0,2% der Bevölkerung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FD9C1-1C12-44F7-9C90-1BF9C148CE8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48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y-NL" dirty="0"/>
              <a:t>Was ist unser Ziel?</a:t>
            </a:r>
          </a:p>
          <a:p>
            <a:r>
              <a:rPr lang="fy-NL" dirty="0"/>
              <a:t>Deutschen sagen: Ich will Urlaub</a:t>
            </a:r>
          </a:p>
          <a:p>
            <a:r>
              <a:rPr lang="fy-NL" dirty="0"/>
              <a:t>Wir machen Bock auf Holland!</a:t>
            </a:r>
          </a:p>
          <a:p>
            <a:r>
              <a:rPr lang="fy-NL" dirty="0"/>
              <a:t>Wie wir das machen? Z.B. Durch zu sagen wie cool Holland ist!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6A864-DA67-4E0B-B13C-0ADF0E41285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508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Grafiek boekingstijd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CCA55-DB9F-4330-892A-0F11FC94FBF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85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y-N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6A864-DA67-4E0B-B13C-0ADF0E412854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47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y-N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6A864-DA67-4E0B-B13C-0ADF0E412854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03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y-N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6A864-DA67-4E0B-B13C-0ADF0E41285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91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y-N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6A864-DA67-4E0B-B13C-0ADF0E41285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88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y-NL" dirty="0"/>
              <a:t>17 miljoen</a:t>
            </a:r>
          </a:p>
          <a:p>
            <a:r>
              <a:rPr lang="fy-NL" dirty="0"/>
              <a:t>80 miljoen 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FD9C1-1C12-44F7-9C90-1BF9C148CE8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79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</p:spPr>
        <p:txBody>
          <a:bodyPr/>
          <a:lstStyle/>
          <a:p>
            <a:r>
              <a:rPr lang="fy-NL" dirty="0"/>
              <a:t>11.000 hektar = 22.000 Fußballfelder</a:t>
            </a:r>
          </a:p>
          <a:p>
            <a:r>
              <a:rPr lang="fy-NL" dirty="0"/>
              <a:t>2 Miljarden Tulpen = 1.446 Saisons jedes Spiel jeden Besucher eine Tulpe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FD9C1-1C12-44F7-9C90-1BF9C148CE8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92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</p:spPr>
        <p:txBody>
          <a:bodyPr/>
          <a:lstStyle/>
          <a:p>
            <a:r>
              <a:rPr lang="fy-NL" dirty="0"/>
              <a:t>11.000 hektar = 22.000 Fußballfelder</a:t>
            </a:r>
          </a:p>
          <a:p>
            <a:r>
              <a:rPr lang="fy-NL" dirty="0"/>
              <a:t>2 Miljarden Tulpen = 1.446 Saisons jedes Spiel jeden Besucher eine Tulpe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FD9C1-1C12-44F7-9C90-1BF9C148CE8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63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y-NL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FD9C1-1C12-44F7-9C90-1BF9C148CE8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3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4.600.000 </a:t>
            </a:r>
            <a:r>
              <a:rPr lang="de-DE" dirty="0" err="1"/>
              <a:t>bezoekers</a:t>
            </a:r>
            <a:r>
              <a:rPr lang="de-DE" dirty="0"/>
              <a:t> in 2016 7% Steigung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10% Geschäftsreisen, 80% Urlaub; davon ca. 47,8% Urlaub am Meer, 26,3% Natururlaub, 25,8% Städtereisen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FD9C1-1C12-44F7-9C90-1BF9C148CE8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79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Reistijd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heel</a:t>
            </a:r>
            <a:r>
              <a:rPr lang="de-DE" dirty="0"/>
              <a:t> kort, in die </a:t>
            </a:r>
            <a:r>
              <a:rPr lang="de-DE" dirty="0" err="1"/>
              <a:t>tijd</a:t>
            </a:r>
            <a:r>
              <a:rPr lang="de-DE" dirty="0"/>
              <a:t> </a:t>
            </a:r>
            <a:r>
              <a:rPr lang="de-DE" dirty="0" err="1"/>
              <a:t>kun</a:t>
            </a:r>
            <a:r>
              <a:rPr lang="de-DE" dirty="0"/>
              <a:t> je </a:t>
            </a:r>
            <a:r>
              <a:rPr lang="de-DE" dirty="0" err="1"/>
              <a:t>amper</a:t>
            </a:r>
            <a:r>
              <a:rPr lang="de-DE" dirty="0"/>
              <a:t> je </a:t>
            </a:r>
            <a:r>
              <a:rPr lang="de-DE" dirty="0" err="1"/>
              <a:t>badkamer</a:t>
            </a:r>
            <a:r>
              <a:rPr lang="de-DE" dirty="0"/>
              <a:t> </a:t>
            </a:r>
            <a:r>
              <a:rPr lang="de-DE" dirty="0" err="1"/>
              <a:t>schoonmaken</a:t>
            </a:r>
            <a:r>
              <a:rPr lang="de-DE" dirty="0"/>
              <a:t> of </a:t>
            </a:r>
            <a:r>
              <a:rPr lang="de-DE" dirty="0" err="1"/>
              <a:t>een</a:t>
            </a:r>
            <a:r>
              <a:rPr lang="de-DE" dirty="0"/>
              <a:t> </a:t>
            </a:r>
            <a:r>
              <a:rPr lang="de-DE" dirty="0" err="1"/>
              <a:t>filmpje</a:t>
            </a:r>
            <a:r>
              <a:rPr lang="de-DE" dirty="0"/>
              <a:t> </a:t>
            </a:r>
            <a:r>
              <a:rPr lang="de-DE" dirty="0" err="1"/>
              <a:t>kijken</a:t>
            </a:r>
            <a:r>
              <a:rPr lang="de-DE" dirty="0"/>
              <a:t> -&gt; NL </a:t>
            </a:r>
            <a:r>
              <a:rPr lang="de-DE" dirty="0" err="1"/>
              <a:t>ligt</a:t>
            </a:r>
            <a:r>
              <a:rPr lang="de-DE" dirty="0"/>
              <a:t> </a:t>
            </a:r>
            <a:r>
              <a:rPr lang="de-DE" dirty="0" err="1"/>
              <a:t>zo</a:t>
            </a:r>
            <a:r>
              <a:rPr lang="de-DE" dirty="0"/>
              <a:t> </a:t>
            </a:r>
            <a:r>
              <a:rPr lang="de-DE" dirty="0" err="1"/>
              <a:t>dichtbij</a:t>
            </a:r>
            <a:r>
              <a:rPr lang="de-DE" dirty="0"/>
              <a:t> en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toch</a:t>
            </a:r>
            <a:r>
              <a:rPr lang="de-DE" dirty="0"/>
              <a:t> </a:t>
            </a:r>
            <a:r>
              <a:rPr lang="de-DE" dirty="0" err="1"/>
              <a:t>zo</a:t>
            </a:r>
            <a:r>
              <a:rPr lang="de-DE" dirty="0"/>
              <a:t> anders.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FD9C1-1C12-44F7-9C90-1BF9C148CE8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3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/>
          <p:cNvSpPr>
            <a:spLocks noGrp="1"/>
          </p:cNvSpPr>
          <p:nvPr>
            <p:ph type="title"/>
          </p:nvPr>
        </p:nvSpPr>
        <p:spPr>
          <a:xfrm>
            <a:off x="623392" y="2348880"/>
            <a:ext cx="10972800" cy="1719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4423" y="4076702"/>
            <a:ext cx="10943167" cy="1296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dirty="0" err="1"/>
              <a:t>Location</a:t>
            </a:r>
            <a:r>
              <a:rPr lang="nl-NL" dirty="0"/>
              <a:t>, 26 </a:t>
            </a:r>
            <a:r>
              <a:rPr lang="nl-NL" dirty="0" err="1"/>
              <a:t>March</a:t>
            </a:r>
            <a:r>
              <a:rPr lang="nl-NL" dirty="0"/>
              <a:t> 2013</a:t>
            </a:r>
          </a:p>
          <a:p>
            <a:pPr lvl="0"/>
            <a:r>
              <a:rPr lang="nl-NL" dirty="0"/>
              <a:t>Name Presenter</a:t>
            </a:r>
          </a:p>
        </p:txBody>
      </p:sp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576484" cy="127635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4B5555"/>
                </a:solidFill>
              </a:defRPr>
            </a:lvl1pPr>
          </a:lstStyle>
          <a:p>
            <a:r>
              <a:rPr lang="en-US" dirty="0"/>
              <a:t>Insert the RGB .</a:t>
            </a:r>
            <a:r>
              <a:rPr lang="en-US" dirty="0" err="1"/>
              <a:t>png</a:t>
            </a:r>
            <a:r>
              <a:rPr lang="en-US" dirty="0"/>
              <a:t> logo in here</a:t>
            </a:r>
          </a:p>
        </p:txBody>
      </p:sp>
    </p:spTree>
    <p:extLst>
      <p:ext uri="{BB962C8B-B14F-4D97-AF65-F5344CB8AC3E}">
        <p14:creationId xmlns:p14="http://schemas.microsoft.com/office/powerpoint/2010/main" val="35446903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8512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843799"/>
            <a:ext cx="7315200" cy="388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endParaRPr lang="nl-NL" sz="2000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-1" y="196035"/>
            <a:ext cx="6093025" cy="446653"/>
          </a:xfrm>
          <a:prstGeom prst="rect">
            <a:avLst/>
          </a:prstGeom>
        </p:spPr>
        <p:txBody>
          <a:bodyPr vert="horz" anchor="ctr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6021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972800" cy="4599384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576484" cy="127635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the DIAP .</a:t>
            </a:r>
            <a:r>
              <a:rPr lang="en-US" dirty="0" err="1"/>
              <a:t>png</a:t>
            </a:r>
            <a:r>
              <a:rPr lang="en-US" dirty="0"/>
              <a:t> logo in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5103" y="6521741"/>
            <a:ext cx="10721685" cy="197715"/>
          </a:xfrm>
          <a:prstGeom prst="rect">
            <a:avLst/>
          </a:prstGeom>
        </p:spPr>
        <p:txBody>
          <a:bodyPr vert="horz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7" name="Picture 6" descr="thank you tulp zonder tek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5961948"/>
            <a:ext cx="12191188" cy="89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9909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414"/>
            <a:ext cx="121920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57648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itel 1"/>
          <p:cNvSpPr>
            <a:spLocks noGrp="1"/>
          </p:cNvSpPr>
          <p:nvPr>
            <p:ph type="title"/>
          </p:nvPr>
        </p:nvSpPr>
        <p:spPr>
          <a:xfrm>
            <a:off x="623392" y="2348880"/>
            <a:ext cx="10972800" cy="1719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4423" y="4076702"/>
            <a:ext cx="10943167" cy="1296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98967" y="6564313"/>
            <a:ext cx="2048933" cy="2841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 smtClean="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4B655-6433-4E17-9725-212D74926ACA}" type="slidenum">
              <a:rPr lang="en-US" altLang="nl-NL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nl-NL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78321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414"/>
            <a:ext cx="121920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815415" y="1556796"/>
            <a:ext cx="10177131" cy="4175671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Font typeface="Arial"/>
              <a:buNone/>
              <a:defRPr sz="18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98967" y="6564313"/>
            <a:ext cx="2048933" cy="2841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 smtClean="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F840E-7F6D-4FB4-A314-3F7278320B7E}" type="slidenum">
              <a:rPr lang="en-US" altLang="nl-NL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nl-NL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67144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ranje lijn met Tulp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414"/>
            <a:ext cx="121920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832105" y="2564907"/>
            <a:ext cx="9359900" cy="3385047"/>
          </a:xfrm>
          <a:prstGeom prst="rect">
            <a:avLst/>
          </a:prstGeom>
          <a:solidFill>
            <a:srgbClr val="FF6F00">
              <a:alpha val="79000"/>
            </a:srgbClr>
          </a:solidFill>
        </p:spPr>
        <p:txBody>
          <a:bodyPr vert="horz"/>
          <a:lstStyle>
            <a:lvl1pPr marL="285750" indent="-285750" algn="l">
              <a:buFont typeface="Arial"/>
              <a:buChar char="•"/>
              <a:defRPr sz="1800">
                <a:solidFill>
                  <a:srgbClr val="FFFFFF"/>
                </a:solidFill>
              </a:defRPr>
            </a:lvl1pPr>
            <a:lvl2pPr marL="914400" indent="-457200" algn="l"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2573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7145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1717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98967" y="6564313"/>
            <a:ext cx="2048933" cy="2841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 smtClean="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FF7FA-D446-4CE0-A28D-14C5307A9CFD}" type="slidenum">
              <a:rPr lang="en-US" altLang="nl-NL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nl-NL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07143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gradFill rotWithShape="1">
          <a:gsLst>
            <a:gs pos="0">
              <a:srgbClr val="FF6F00"/>
            </a:gs>
            <a:gs pos="100000">
              <a:srgbClr val="D76F33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Witte lijn met Tulp Disclaim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0"/>
            <a:ext cx="12192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7938"/>
            <a:ext cx="656590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972800" cy="4599384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388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414"/>
            <a:ext cx="121920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98967" y="6564313"/>
            <a:ext cx="2048933" cy="284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40808F-9885-483B-99F4-3A55CAB97D08}" type="slidenum">
              <a:rPr lang="en-US" altLang="nl-NL" sz="1200" smtClean="0">
                <a:solidFill>
                  <a:srgbClr val="000000"/>
                </a:solidFill>
                <a:latin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nl-NL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1" y="195264"/>
            <a:ext cx="6093884" cy="447675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nl-NL" sz="2000"/>
              <a:t>Klik om de kop te bewerken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993119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414"/>
            <a:ext cx="121920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98967" y="6564313"/>
            <a:ext cx="2048933" cy="284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7F9DE0-7AF8-4AF0-8230-D12751190FC7}" type="slidenum">
              <a:rPr lang="en-US" altLang="nl-NL" sz="1200" smtClean="0">
                <a:solidFill>
                  <a:srgbClr val="000000"/>
                </a:solidFill>
                <a:latin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nl-NL" sz="1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1" y="195264"/>
            <a:ext cx="6093884" cy="447675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r>
              <a:rPr lang="nl-NL" sz="2000"/>
              <a:t>Klik om de kop te bewerken</a:t>
            </a:r>
            <a:endParaRPr lang="nl-NL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latin typeface="Verdana"/>
                <a:cs typeface="Verdana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843799"/>
            <a:ext cx="7315200" cy="388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5462093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/>
          <p:cNvSpPr>
            <a:spLocks noGrp="1"/>
          </p:cNvSpPr>
          <p:nvPr>
            <p:ph type="title"/>
          </p:nvPr>
        </p:nvSpPr>
        <p:spPr>
          <a:xfrm>
            <a:off x="623392" y="2348880"/>
            <a:ext cx="10972800" cy="1719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4423" y="4076702"/>
            <a:ext cx="10943167" cy="1296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dirty="0"/>
              <a:t>Plaatsnaam, 26 </a:t>
            </a:r>
            <a:r>
              <a:rPr lang="nl-NL" dirty="0" err="1"/>
              <a:t>March</a:t>
            </a:r>
            <a:r>
              <a:rPr lang="nl-NL" dirty="0"/>
              <a:t> 2013</a:t>
            </a:r>
          </a:p>
          <a:p>
            <a:pPr lvl="0"/>
            <a:r>
              <a:rPr lang="nl-NL" dirty="0"/>
              <a:t>Naam Presentator</a:t>
            </a:r>
          </a:p>
        </p:txBody>
      </p:sp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6576053" cy="12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939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815415" y="1556796"/>
            <a:ext cx="10177131" cy="4175671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Font typeface="Arial"/>
              <a:buNone/>
              <a:defRPr sz="18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954908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ranje lijn met Tulp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20" name="Titel 1"/>
          <p:cNvSpPr>
            <a:spLocks noGrp="1"/>
          </p:cNvSpPr>
          <p:nvPr>
            <p:ph type="ctrTitle" hasCustomPrompt="1"/>
          </p:nvPr>
        </p:nvSpPr>
        <p:spPr>
          <a:xfrm>
            <a:off x="0" y="260649"/>
            <a:ext cx="6093024" cy="360040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kop te bewerken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815415" y="1556796"/>
            <a:ext cx="10177131" cy="4175671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Font typeface="Arial"/>
              <a:buNone/>
              <a:defRPr sz="18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3125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832105" y="2564907"/>
            <a:ext cx="9359900" cy="3385047"/>
          </a:xfrm>
          <a:prstGeom prst="rect">
            <a:avLst/>
          </a:prstGeom>
          <a:solidFill>
            <a:srgbClr val="FF6F00">
              <a:alpha val="53000"/>
            </a:srgbClr>
          </a:solidFill>
        </p:spPr>
        <p:txBody>
          <a:bodyPr vert="horz"/>
          <a:lstStyle>
            <a:lvl1pPr marL="285750" indent="-285750" algn="l">
              <a:buFont typeface="Arial"/>
              <a:buChar char="•"/>
              <a:defRPr sz="1800">
                <a:solidFill>
                  <a:srgbClr val="FFFFFF"/>
                </a:solidFill>
              </a:defRPr>
            </a:lvl1pPr>
            <a:lvl2pPr marL="914400" indent="-457200" algn="l"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2573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7145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1717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7" name="Titel 1"/>
          <p:cNvSpPr>
            <a:spLocks noGrp="1"/>
          </p:cNvSpPr>
          <p:nvPr>
            <p:ph type="ctrTitle" hasCustomPrompt="1"/>
          </p:nvPr>
        </p:nvSpPr>
        <p:spPr>
          <a:xfrm>
            <a:off x="0" y="260649"/>
            <a:ext cx="6093024" cy="360040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de kop te bewerken</a:t>
            </a:r>
          </a:p>
        </p:txBody>
      </p:sp>
    </p:spTree>
    <p:extLst>
      <p:ext uri="{BB962C8B-B14F-4D97-AF65-F5344CB8AC3E}">
        <p14:creationId xmlns:p14="http://schemas.microsoft.com/office/powerpoint/2010/main" val="211638229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972800" cy="4599384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4" name="Picture 3" descr="Witte lijn met Tulp Disclaim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8485"/>
            <a:ext cx="12192000" cy="890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5" y="8523"/>
            <a:ext cx="6564688" cy="12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4773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2348880"/>
            <a:ext cx="10972800" cy="1719064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08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latin typeface="Verdana"/>
                <a:cs typeface="Verdana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9001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364067" y="683683"/>
            <a:ext cx="8652933" cy="569775"/>
          </a:xfrm>
          <a:prstGeom prst="rect">
            <a:avLst/>
          </a:prstGeom>
        </p:spPr>
        <p:txBody>
          <a:bodyPr vert="horz"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 hasCustomPrompt="1"/>
          </p:nvPr>
        </p:nvSpPr>
        <p:spPr>
          <a:xfrm>
            <a:off x="364067" y="1279962"/>
            <a:ext cx="8652933" cy="3810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581444"/>
            <a:ext cx="12192000" cy="2660357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1843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/>
          <p:cNvSpPr>
            <a:spLocks noGrp="1"/>
          </p:cNvSpPr>
          <p:nvPr>
            <p:ph type="title"/>
          </p:nvPr>
        </p:nvSpPr>
        <p:spPr>
          <a:xfrm>
            <a:off x="623392" y="2348880"/>
            <a:ext cx="10972800" cy="1719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4423" y="4076702"/>
            <a:ext cx="10943167" cy="1296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dirty="0" err="1"/>
              <a:t>Location</a:t>
            </a:r>
            <a:r>
              <a:rPr lang="nl-NL" dirty="0"/>
              <a:t>, 26 </a:t>
            </a:r>
            <a:r>
              <a:rPr lang="nl-NL" dirty="0" err="1"/>
              <a:t>March</a:t>
            </a:r>
            <a:r>
              <a:rPr lang="nl-NL" dirty="0"/>
              <a:t> 2013</a:t>
            </a:r>
          </a:p>
          <a:p>
            <a:pPr lvl="0"/>
            <a:r>
              <a:rPr lang="nl-NL" dirty="0"/>
              <a:t>Name Presenter</a:t>
            </a:r>
          </a:p>
        </p:txBody>
      </p:sp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576484" cy="127635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4B5555"/>
                </a:solidFill>
              </a:defRPr>
            </a:lvl1pPr>
          </a:lstStyle>
          <a:p>
            <a:r>
              <a:rPr lang="en-US" dirty="0"/>
              <a:t>Insert the RGB .</a:t>
            </a:r>
            <a:r>
              <a:rPr lang="en-US" dirty="0" err="1"/>
              <a:t>png</a:t>
            </a:r>
            <a:r>
              <a:rPr lang="en-US" dirty="0"/>
              <a:t> logo in here</a:t>
            </a:r>
          </a:p>
        </p:txBody>
      </p:sp>
    </p:spTree>
    <p:extLst>
      <p:ext uri="{BB962C8B-B14F-4D97-AF65-F5344CB8AC3E}">
        <p14:creationId xmlns:p14="http://schemas.microsoft.com/office/powerpoint/2010/main" val="37910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ranje lijn met Tulp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815415" y="1556796"/>
            <a:ext cx="10177131" cy="4175671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Font typeface="Arial"/>
              <a:buNone/>
              <a:defRPr sz="18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32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832105" y="2564907"/>
            <a:ext cx="9359900" cy="3385047"/>
          </a:xfrm>
          <a:prstGeom prst="rect">
            <a:avLst/>
          </a:prstGeom>
          <a:solidFill>
            <a:srgbClr val="FF6F00">
              <a:alpha val="79000"/>
            </a:srgbClr>
          </a:solidFill>
        </p:spPr>
        <p:txBody>
          <a:bodyPr vert="horz"/>
          <a:lstStyle>
            <a:lvl1pPr marL="285750" indent="-285750" algn="l">
              <a:buFont typeface="Arial"/>
              <a:buChar char="•"/>
              <a:defRPr sz="1800">
                <a:solidFill>
                  <a:srgbClr val="FFFFFF"/>
                </a:solidFill>
              </a:defRPr>
            </a:lvl1pPr>
            <a:lvl2pPr marL="914400" indent="-457200" algn="l"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2573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7145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1717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832105" y="2564907"/>
            <a:ext cx="9359900" cy="3385047"/>
          </a:xfrm>
          <a:prstGeom prst="rect">
            <a:avLst/>
          </a:prstGeom>
          <a:solidFill>
            <a:srgbClr val="FF6F00">
              <a:alpha val="79000"/>
            </a:srgbClr>
          </a:solidFill>
        </p:spPr>
        <p:txBody>
          <a:bodyPr vert="horz"/>
          <a:lstStyle>
            <a:lvl1pPr marL="285750" indent="-285750" algn="l">
              <a:buFont typeface="Arial"/>
              <a:buChar char="•"/>
              <a:defRPr sz="1800">
                <a:solidFill>
                  <a:srgbClr val="FFFFFF"/>
                </a:solidFill>
              </a:defRPr>
            </a:lvl1pPr>
            <a:lvl2pPr marL="914400" indent="-457200" algn="l"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2573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7145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1717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1620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843799"/>
            <a:ext cx="7315200" cy="388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endParaRPr lang="nl-NL" sz="2000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-1" y="196035"/>
            <a:ext cx="6093025" cy="446653"/>
          </a:xfrm>
          <a:prstGeom prst="rect">
            <a:avLst/>
          </a:prstGeom>
        </p:spPr>
        <p:txBody>
          <a:bodyPr vert="horz" anchor="ctr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gradFill flip="none" rotWithShape="1">
          <a:gsLst>
            <a:gs pos="0">
              <a:srgbClr val="FF6F00"/>
            </a:gs>
            <a:gs pos="100000">
              <a:srgbClr val="D76F3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972800" cy="4599384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576484" cy="127635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the DIAP .</a:t>
            </a:r>
            <a:r>
              <a:rPr lang="en-US" dirty="0" err="1"/>
              <a:t>png</a:t>
            </a:r>
            <a:r>
              <a:rPr lang="en-US" dirty="0"/>
              <a:t> logo in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5103" y="6521741"/>
            <a:ext cx="10721685" cy="197715"/>
          </a:xfrm>
          <a:prstGeom prst="rect">
            <a:avLst/>
          </a:prstGeom>
        </p:spPr>
        <p:txBody>
          <a:bodyPr vert="horz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7" name="Picture 6" descr="thank you tulp zonder tek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" y="5961948"/>
            <a:ext cx="12191188" cy="89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157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843799"/>
            <a:ext cx="7315200" cy="388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-1" y="196035"/>
            <a:ext cx="6093025" cy="446653"/>
          </a:xfrm>
          <a:prstGeom prst="rect">
            <a:avLst/>
          </a:prstGeom>
        </p:spPr>
        <p:txBody>
          <a:bodyPr vert="horz" anchor="ctr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3564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972800" cy="4599384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576484" cy="127635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the DIAP .</a:t>
            </a:r>
            <a:r>
              <a:rPr lang="en-US" dirty="0" err="1"/>
              <a:t>png</a:t>
            </a:r>
            <a:r>
              <a:rPr lang="en-US" dirty="0"/>
              <a:t> logo in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5103" y="6521741"/>
            <a:ext cx="10721685" cy="197715"/>
          </a:xfrm>
          <a:prstGeom prst="rect">
            <a:avLst/>
          </a:prstGeom>
        </p:spPr>
        <p:txBody>
          <a:bodyPr vert="horz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7" name="Picture 6" descr="thank you tulp zonder tek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5961948"/>
            <a:ext cx="12191188" cy="89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591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/>
          <p:cNvSpPr>
            <a:spLocks noGrp="1"/>
          </p:cNvSpPr>
          <p:nvPr>
            <p:ph type="title"/>
          </p:nvPr>
        </p:nvSpPr>
        <p:spPr>
          <a:xfrm>
            <a:off x="623392" y="2348880"/>
            <a:ext cx="10972800" cy="1719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4423" y="4076702"/>
            <a:ext cx="10943167" cy="1296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dirty="0" err="1"/>
              <a:t>Location</a:t>
            </a:r>
            <a:r>
              <a:rPr lang="nl-NL" dirty="0"/>
              <a:t>, 26 </a:t>
            </a:r>
            <a:r>
              <a:rPr lang="nl-NL" dirty="0" err="1"/>
              <a:t>March</a:t>
            </a:r>
            <a:r>
              <a:rPr lang="nl-NL" dirty="0"/>
              <a:t> 2013</a:t>
            </a:r>
          </a:p>
          <a:p>
            <a:pPr lvl="0"/>
            <a:r>
              <a:rPr lang="nl-NL" dirty="0"/>
              <a:t>Name Presenter</a:t>
            </a:r>
          </a:p>
        </p:txBody>
      </p:sp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576484" cy="127635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4B5555"/>
                </a:solidFill>
              </a:defRPr>
            </a:lvl1pPr>
          </a:lstStyle>
          <a:p>
            <a:r>
              <a:rPr lang="en-US" dirty="0"/>
              <a:t>Insert the RGB .</a:t>
            </a:r>
            <a:r>
              <a:rPr lang="en-US" dirty="0" err="1"/>
              <a:t>png</a:t>
            </a:r>
            <a:r>
              <a:rPr lang="en-US" dirty="0"/>
              <a:t> logo in here</a:t>
            </a:r>
          </a:p>
        </p:txBody>
      </p:sp>
    </p:spTree>
    <p:extLst>
      <p:ext uri="{BB962C8B-B14F-4D97-AF65-F5344CB8AC3E}">
        <p14:creationId xmlns:p14="http://schemas.microsoft.com/office/powerpoint/2010/main" val="8366849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815415" y="1556796"/>
            <a:ext cx="10177131" cy="4175671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Font typeface="Arial"/>
              <a:buNone/>
              <a:defRPr sz="18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4B5555"/>
                </a:solidFill>
              </a:rPr>
              <a:pPr/>
              <a:t>‹nr.›</a:t>
            </a:fld>
            <a:endParaRPr lang="en-US" dirty="0">
              <a:solidFill>
                <a:srgbClr val="4B5555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277930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ranje lijn met Tul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984"/>
            <a:ext cx="12192000" cy="890016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832105" y="2564907"/>
            <a:ext cx="9359900" cy="3385047"/>
          </a:xfrm>
          <a:prstGeom prst="rect">
            <a:avLst/>
          </a:prstGeom>
          <a:solidFill>
            <a:srgbClr val="FF6F00">
              <a:alpha val="79000"/>
            </a:srgbClr>
          </a:solidFill>
        </p:spPr>
        <p:txBody>
          <a:bodyPr vert="horz"/>
          <a:lstStyle>
            <a:lvl1pPr marL="285750" indent="-285750" algn="l">
              <a:buFont typeface="Arial"/>
              <a:buChar char="•"/>
              <a:defRPr sz="1800">
                <a:solidFill>
                  <a:srgbClr val="FFFFFF"/>
                </a:solidFill>
              </a:defRPr>
            </a:lvl1pPr>
            <a:lvl2pPr marL="914400" indent="-457200" algn="l"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2573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7145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171700" indent="-342900" algn="l"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  <a:prstGeom prst="rect">
            <a:avLst/>
          </a:prstGeom>
          <a:solidFill>
            <a:srgbClr val="FF6F00">
              <a:alpha val="80000"/>
            </a:srgbClr>
          </a:solidFill>
        </p:spPr>
        <p:txBody>
          <a:bodyPr anchor="ctr">
            <a:noAutofit/>
          </a:bodyPr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269" y="6564500"/>
            <a:ext cx="2050660" cy="284201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EC94302E-2431-D646-AF53-265020AC292B}" type="slidenum">
              <a:rPr lang="en-US" smtClean="0">
                <a:solidFill>
                  <a:srgbClr val="FFFFFF"/>
                </a:solidFill>
              </a:rPr>
              <a:pPr/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265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transition spd="slow">
    <p:fad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rgbClr val="4B5555"/>
          </a:solidFill>
          <a:latin typeface="Verdana"/>
          <a:ea typeface="+mj-ea"/>
          <a:cs typeface="Verdana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1600" kern="1200" baseline="0">
          <a:solidFill>
            <a:srgbClr val="4B5555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B5555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B5555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B5555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B5555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1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transition spd="slow">
    <p:fad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rgbClr val="4B5555"/>
          </a:solidFill>
          <a:latin typeface="Verdana"/>
          <a:ea typeface="+mj-ea"/>
          <a:cs typeface="Verdana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1600" kern="1200" baseline="0">
          <a:solidFill>
            <a:srgbClr val="4B5555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B5555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B5555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B5555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B5555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8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4B5555"/>
          </a:solidFill>
          <a:latin typeface="Verdana"/>
          <a:ea typeface="Verdana" pitchFamily="34" charset="0"/>
          <a:cs typeface="Verdan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4B5555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rgbClr val="4B5555"/>
          </a:solidFill>
          <a:latin typeface="Verdana"/>
          <a:ea typeface="Verdana" pitchFamily="34" charset="0"/>
          <a:cs typeface="Verdan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4B5555"/>
          </a:solidFill>
          <a:latin typeface="Verdana"/>
          <a:ea typeface="Verdana" pitchFamily="34" charset="0"/>
          <a:cs typeface="Verdan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B5555"/>
          </a:solidFill>
          <a:latin typeface="Verdana"/>
          <a:ea typeface="Verdana" pitchFamily="34" charset="0"/>
          <a:cs typeface="Verdan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B5555"/>
          </a:solidFill>
          <a:latin typeface="Verdana"/>
          <a:ea typeface="Verdana" pitchFamily="34" charset="0"/>
          <a:cs typeface="Verdan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4B5555"/>
          </a:solidFill>
          <a:latin typeface="Verdana"/>
          <a:ea typeface="Verdana" pitchFamily="34" charset="0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72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1" r:id="rId7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rgbClr val="4B5555"/>
          </a:solidFill>
          <a:latin typeface="Verdana"/>
          <a:ea typeface="+mj-ea"/>
          <a:cs typeface="Verdana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1600" kern="1200" baseline="0">
          <a:solidFill>
            <a:srgbClr val="4B5555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B5555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B5555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B5555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B5555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18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rgbClr val="4B5555"/>
          </a:solidFill>
          <a:latin typeface="Verdana"/>
          <a:ea typeface="+mj-ea"/>
          <a:cs typeface="Verdana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1600" kern="1200" baseline="0">
          <a:solidFill>
            <a:srgbClr val="4B5555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B5555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B5555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B5555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B5555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>
            <a:spLocks/>
          </p:cNvSpPr>
          <p:nvPr/>
        </p:nvSpPr>
        <p:spPr>
          <a:xfrm>
            <a:off x="0" y="3873537"/>
            <a:ext cx="12209250" cy="1084357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nl-NL" sz="4800" dirty="0"/>
              <a:t>´Het profiel van de Duitse gast´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</a:rPr>
              <a:t>Renesse, 18 september 2017</a:t>
            </a:r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4248306" y="6376645"/>
            <a:ext cx="6911506" cy="916311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endParaRPr lang="nl-NL" sz="800" dirty="0"/>
          </a:p>
          <a:p>
            <a:pPr algn="r"/>
            <a:r>
              <a:rPr lang="nl-NL" sz="1600" dirty="0">
                <a:solidFill>
                  <a:schemeClr val="bg1"/>
                </a:solidFill>
              </a:rPr>
              <a:t>Michael Siebers – NBTC Holland Marketing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6" y="204596"/>
            <a:ext cx="5041019" cy="83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29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Aankomsten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018" y="746452"/>
            <a:ext cx="5479857" cy="5479857"/>
          </a:xfrm>
          <a:prstGeom prst="rect">
            <a:avLst/>
          </a:prstGeom>
        </p:spPr>
      </p:pic>
      <p:sp>
        <p:nvSpPr>
          <p:cNvPr id="23" name="Pfeil: nach links 22"/>
          <p:cNvSpPr/>
          <p:nvPr/>
        </p:nvSpPr>
        <p:spPr>
          <a:xfrm rot="21043642">
            <a:off x="6755985" y="1271531"/>
            <a:ext cx="2794548" cy="299244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Pfeil: nach links 24"/>
          <p:cNvSpPr/>
          <p:nvPr/>
        </p:nvSpPr>
        <p:spPr>
          <a:xfrm rot="628402">
            <a:off x="6815800" y="3801466"/>
            <a:ext cx="2911803" cy="299244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/>
        </p:nvSpPr>
        <p:spPr>
          <a:xfrm rot="21066550">
            <a:off x="7318092" y="879113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DA670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640.000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383" y="276538"/>
            <a:ext cx="2616317" cy="2282269"/>
          </a:xfrm>
          <a:prstGeom prst="rect">
            <a:avLst/>
          </a:prstGeom>
          <a:noFill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219" y="3324020"/>
            <a:ext cx="2335478" cy="233547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9965629" y="1048340"/>
            <a:ext cx="182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Niedersachsen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9965629" y="4122427"/>
            <a:ext cx="225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Nordrhein-Westfalen</a:t>
            </a:r>
          </a:p>
        </p:txBody>
      </p:sp>
      <p:sp>
        <p:nvSpPr>
          <p:cNvPr id="20" name="Textfeld 19"/>
          <p:cNvSpPr txBox="1"/>
          <p:nvPr/>
        </p:nvSpPr>
        <p:spPr>
          <a:xfrm rot="618043">
            <a:off x="7320099" y="407626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DA670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2.200.000</a:t>
            </a:r>
          </a:p>
        </p:txBody>
      </p:sp>
    </p:spTree>
    <p:extLst>
      <p:ext uri="{BB962C8B-B14F-4D97-AF65-F5344CB8AC3E}">
        <p14:creationId xmlns:p14="http://schemas.microsoft.com/office/powerpoint/2010/main" val="114944294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Samenstelling</a:t>
            </a:r>
            <a:r>
              <a:rPr lang="de-DE" dirty="0"/>
              <a:t> </a:t>
            </a:r>
            <a:r>
              <a:rPr lang="de-DE" dirty="0" err="1"/>
              <a:t>reisgezelschap</a:t>
            </a:r>
            <a:endParaRPr lang="de-DE" dirty="0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927" y="3774777"/>
            <a:ext cx="207337" cy="543223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03" y="3774776"/>
            <a:ext cx="207337" cy="543223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927" y="2904406"/>
            <a:ext cx="207337" cy="543223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03" y="2904405"/>
            <a:ext cx="207337" cy="543223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927" y="2016692"/>
            <a:ext cx="207337" cy="54322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03" y="2016691"/>
            <a:ext cx="207337" cy="543223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79" y="2016691"/>
            <a:ext cx="207337" cy="543223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255" y="2016690"/>
            <a:ext cx="207337" cy="543223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78" y="2907271"/>
            <a:ext cx="207337" cy="543223"/>
          </a:xfrm>
          <a:prstGeom prst="rect">
            <a:avLst/>
          </a:prstGeom>
        </p:spPr>
      </p:pic>
      <p:graphicFrame>
        <p:nvGraphicFramePr>
          <p:cNvPr id="5" name="Diagramm 4"/>
          <p:cNvGraphicFramePr>
            <a:graphicFrameLocks/>
          </p:cNvGraphicFramePr>
          <p:nvPr>
            <p:extLst/>
          </p:nvPr>
        </p:nvGraphicFramePr>
        <p:xfrm>
          <a:off x="3215264" y="1720156"/>
          <a:ext cx="8128000" cy="29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65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Bezoekgedrag</a:t>
            </a:r>
            <a:endParaRPr lang="de-DE" dirty="0"/>
          </a:p>
        </p:txBody>
      </p:sp>
      <p:graphicFrame>
        <p:nvGraphicFramePr>
          <p:cNvPr id="18" name="Diagramm 17"/>
          <p:cNvGraphicFramePr/>
          <p:nvPr>
            <p:extLst/>
          </p:nvPr>
        </p:nvGraphicFramePr>
        <p:xfrm>
          <a:off x="0" y="75291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00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Verblijf</a:t>
            </a:r>
            <a:r>
              <a:rPr lang="de-DE" dirty="0"/>
              <a:t> in </a:t>
            </a:r>
            <a:r>
              <a:rPr lang="de-DE" dirty="0" err="1"/>
              <a:t>Nederland</a:t>
            </a:r>
            <a:endParaRPr lang="de-DE" dirty="0"/>
          </a:p>
        </p:txBody>
      </p:sp>
      <p:graphicFrame>
        <p:nvGraphicFramePr>
          <p:cNvPr id="12" name="Diagramm 11"/>
          <p:cNvGraphicFramePr/>
          <p:nvPr>
            <p:extLst/>
          </p:nvPr>
        </p:nvGraphicFramePr>
        <p:xfrm>
          <a:off x="1651653" y="80999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95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="" xmlns:a16="http://schemas.microsoft.com/office/drawing/2014/main" id="{074717F8-7815-4A07-BE38-551E03A61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6035"/>
            <a:ext cx="6093024" cy="446653"/>
          </a:xfrm>
        </p:spPr>
        <p:txBody>
          <a:bodyPr/>
          <a:lstStyle/>
          <a:p>
            <a:r>
              <a:rPr lang="de-DE" dirty="0"/>
              <a:t>Hoe </a:t>
            </a:r>
            <a:r>
              <a:rPr lang="de-DE" dirty="0" err="1"/>
              <a:t>bereik</a:t>
            </a:r>
            <a:r>
              <a:rPr lang="de-DE" dirty="0"/>
              <a:t> </a:t>
            </a:r>
            <a:r>
              <a:rPr lang="de-DE" dirty="0" err="1"/>
              <a:t>ik</a:t>
            </a:r>
            <a:r>
              <a:rPr lang="de-DE" dirty="0"/>
              <a:t> de </a:t>
            </a:r>
            <a:r>
              <a:rPr lang="de-DE" dirty="0" err="1"/>
              <a:t>Duitse</a:t>
            </a:r>
            <a:r>
              <a:rPr lang="de-DE" dirty="0"/>
              <a:t> gast?</a:t>
            </a:r>
          </a:p>
        </p:txBody>
      </p:sp>
    </p:spTree>
    <p:extLst>
      <p:ext uri="{BB962C8B-B14F-4D97-AF65-F5344CB8AC3E}">
        <p14:creationId xmlns:p14="http://schemas.microsoft.com/office/powerpoint/2010/main" val="57706994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Gebruik</a:t>
            </a:r>
            <a:r>
              <a:rPr lang="de-DE" dirty="0"/>
              <a:t> van </a:t>
            </a:r>
            <a:r>
              <a:rPr lang="de-DE" dirty="0" err="1"/>
              <a:t>websites</a:t>
            </a:r>
            <a:r>
              <a:rPr lang="de-DE" dirty="0"/>
              <a:t> </a:t>
            </a:r>
            <a:r>
              <a:rPr lang="de-DE" dirty="0" err="1"/>
              <a:t>door</a:t>
            </a:r>
            <a:r>
              <a:rPr lang="de-DE" dirty="0"/>
              <a:t> </a:t>
            </a:r>
            <a:r>
              <a:rPr lang="de-DE" dirty="0" err="1"/>
              <a:t>Duitse</a:t>
            </a:r>
            <a:r>
              <a:rPr lang="de-DE" dirty="0"/>
              <a:t> </a:t>
            </a:r>
            <a:r>
              <a:rPr lang="de-DE" dirty="0" err="1"/>
              <a:t>bezoekers</a:t>
            </a:r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914401" y="3119718"/>
            <a:ext cx="2277034" cy="2300034"/>
          </a:xfrm>
          <a:prstGeom prst="ellipse">
            <a:avLst/>
          </a:prstGeom>
          <a:solidFill>
            <a:srgbClr val="FFFFFF"/>
          </a:solidFill>
          <a:ln>
            <a:solidFill>
              <a:srgbClr val="F4A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Website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steden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regio´s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Nederland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319247" y="1721223"/>
            <a:ext cx="1909482" cy="1869265"/>
          </a:xfrm>
          <a:prstGeom prst="ellipse">
            <a:avLst/>
          </a:prstGeom>
          <a:ln>
            <a:solidFill>
              <a:srgbClr val="3361A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Website van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attracties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musea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evenementen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19%</a:t>
            </a:r>
          </a:p>
        </p:txBody>
      </p:sp>
      <p:sp>
        <p:nvSpPr>
          <p:cNvPr id="15" name="Ellipse 14"/>
          <p:cNvSpPr/>
          <p:nvPr/>
        </p:nvSpPr>
        <p:spPr>
          <a:xfrm>
            <a:off x="6714566" y="4144161"/>
            <a:ext cx="1685363" cy="1601225"/>
          </a:xfrm>
          <a:prstGeom prst="ellipse">
            <a:avLst/>
          </a:prstGeom>
          <a:ln>
            <a:solidFill>
              <a:srgbClr val="E71A1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Website van </a:t>
            </a:r>
            <a:r>
              <a:rPr kumimoji="0" lang="de-DE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Nederland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holland.com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16%</a:t>
            </a:r>
          </a:p>
        </p:txBody>
      </p:sp>
      <p:sp>
        <p:nvSpPr>
          <p:cNvPr id="18" name="Ellipse 17"/>
          <p:cNvSpPr/>
          <p:nvPr/>
        </p:nvSpPr>
        <p:spPr>
          <a:xfrm>
            <a:off x="3519176" y="1063656"/>
            <a:ext cx="3121769" cy="3015564"/>
          </a:xfrm>
          <a:prstGeom prst="ellipse">
            <a:avLst/>
          </a:prstGeom>
          <a:solidFill>
            <a:srgbClr val="FFFFFF"/>
          </a:solidFill>
          <a:ln>
            <a:solidFill>
              <a:srgbClr val="008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Website van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accommodatie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65%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2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260649"/>
            <a:ext cx="5305425" cy="360040"/>
          </a:xfrm>
        </p:spPr>
        <p:txBody>
          <a:bodyPr/>
          <a:lstStyle/>
          <a:p>
            <a:pPr algn="l"/>
            <a:r>
              <a:rPr lang="de-DE"/>
              <a:t>Ranking boekingsportalen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6256764" y="903466"/>
            <a:ext cx="2273757" cy="2110473"/>
            <a:chOff x="2912655" y="3680727"/>
            <a:chExt cx="2273757" cy="2110473"/>
          </a:xfrm>
        </p:grpSpPr>
        <p:sp>
          <p:nvSpPr>
            <p:cNvPr id="16" name="Ellipse 15"/>
            <p:cNvSpPr/>
            <p:nvPr/>
          </p:nvSpPr>
          <p:spPr>
            <a:xfrm>
              <a:off x="2912655" y="3680727"/>
              <a:ext cx="2273757" cy="211047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4A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4B555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15,4%</a:t>
              </a: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9346" y="4231854"/>
              <a:ext cx="1800374" cy="418691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5" name="Gruppieren 14"/>
          <p:cNvGrpSpPr/>
          <p:nvPr/>
        </p:nvGrpSpPr>
        <p:grpSpPr>
          <a:xfrm>
            <a:off x="7300887" y="3810605"/>
            <a:ext cx="1809422" cy="1667007"/>
            <a:chOff x="5715437" y="3321504"/>
            <a:chExt cx="1809422" cy="1667007"/>
          </a:xfrm>
        </p:grpSpPr>
        <p:sp>
          <p:nvSpPr>
            <p:cNvPr id="4" name="Ellipse 3"/>
            <p:cNvSpPr/>
            <p:nvPr/>
          </p:nvSpPr>
          <p:spPr>
            <a:xfrm>
              <a:off x="5715437" y="3321504"/>
              <a:ext cx="1809422" cy="1667007"/>
            </a:xfrm>
            <a:prstGeom prst="ellipse">
              <a:avLst/>
            </a:prstGeom>
            <a:ln>
              <a:solidFill>
                <a:srgbClr val="3361A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B555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11,9%</a:t>
              </a: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5617" y="3819524"/>
              <a:ext cx="1214334" cy="219076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9110309" y="2336416"/>
            <a:ext cx="1791085" cy="1642997"/>
            <a:chOff x="8059471" y="3316772"/>
            <a:chExt cx="1791085" cy="1642997"/>
          </a:xfrm>
        </p:grpSpPr>
        <p:sp>
          <p:nvSpPr>
            <p:cNvPr id="9" name="Ellipse 8"/>
            <p:cNvSpPr/>
            <p:nvPr/>
          </p:nvSpPr>
          <p:spPr>
            <a:xfrm>
              <a:off x="8059471" y="3316772"/>
              <a:ext cx="1791085" cy="1642997"/>
            </a:xfrm>
            <a:prstGeom prst="ellipse">
              <a:avLst/>
            </a:prstGeom>
            <a:ln>
              <a:solidFill>
                <a:srgbClr val="E71A1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B555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11,9%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3250" y="3636539"/>
              <a:ext cx="1167810" cy="401727"/>
            </a:xfrm>
            <a:prstGeom prst="rect">
              <a:avLst/>
            </a:prstGeom>
          </p:spPr>
        </p:pic>
      </p:grpSp>
      <p:grpSp>
        <p:nvGrpSpPr>
          <p:cNvPr id="5" name="Gruppieren 4"/>
          <p:cNvGrpSpPr/>
          <p:nvPr/>
        </p:nvGrpSpPr>
        <p:grpSpPr>
          <a:xfrm>
            <a:off x="4950129" y="3977535"/>
            <a:ext cx="1508043" cy="1407915"/>
            <a:chOff x="349331" y="903466"/>
            <a:chExt cx="1508043" cy="1289114"/>
          </a:xfrm>
        </p:grpSpPr>
        <p:sp>
          <p:nvSpPr>
            <p:cNvPr id="14" name="Ellipse 13"/>
            <p:cNvSpPr/>
            <p:nvPr/>
          </p:nvSpPr>
          <p:spPr>
            <a:xfrm>
              <a:off x="349331" y="903466"/>
              <a:ext cx="1508043" cy="1289114"/>
            </a:xfrm>
            <a:prstGeom prst="ellipse">
              <a:avLst/>
            </a:prstGeom>
            <a:ln>
              <a:solidFill>
                <a:srgbClr val="9C060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B555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9,2%</a:t>
              </a: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333" y="1162052"/>
              <a:ext cx="1057804" cy="343014"/>
            </a:xfrm>
            <a:prstGeom prst="rect">
              <a:avLst/>
            </a:prstGeom>
          </p:spPr>
        </p:pic>
      </p:grpSp>
      <p:sp>
        <p:nvSpPr>
          <p:cNvPr id="22" name="Ellipse 21"/>
          <p:cNvSpPr/>
          <p:nvPr/>
        </p:nvSpPr>
        <p:spPr>
          <a:xfrm>
            <a:off x="799656" y="1896552"/>
            <a:ext cx="1397406" cy="1307784"/>
          </a:xfrm>
          <a:prstGeom prst="ellipse">
            <a:avLst/>
          </a:prstGeom>
          <a:ln>
            <a:solidFill>
              <a:srgbClr val="2158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6,6%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03" y="2123936"/>
            <a:ext cx="1032785" cy="360328"/>
          </a:xfrm>
          <a:prstGeom prst="rect">
            <a:avLst/>
          </a:prstGeom>
        </p:spPr>
      </p:pic>
      <p:sp>
        <p:nvSpPr>
          <p:cNvPr id="27" name="Ellipse 26"/>
          <p:cNvSpPr/>
          <p:nvPr/>
        </p:nvSpPr>
        <p:spPr>
          <a:xfrm>
            <a:off x="1021738" y="3810605"/>
            <a:ext cx="1380694" cy="1302322"/>
          </a:xfrm>
          <a:prstGeom prst="ellipse">
            <a:avLst/>
          </a:prstGeom>
          <a:ln>
            <a:solidFill>
              <a:srgbClr val="EC2D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6,6%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811" y="4197583"/>
            <a:ext cx="874548" cy="264398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3047959" y="4719081"/>
            <a:ext cx="939886" cy="807720"/>
          </a:xfrm>
          <a:prstGeom prst="ellipse">
            <a:avLst/>
          </a:prstGeom>
          <a:ln>
            <a:solidFill>
              <a:srgbClr val="F89C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5,8%</a:t>
            </a: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869" y="4859674"/>
            <a:ext cx="580358" cy="174107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3240700" y="1584286"/>
            <a:ext cx="2343881" cy="2257848"/>
            <a:chOff x="8737137" y="3299412"/>
            <a:chExt cx="2343881" cy="2257848"/>
          </a:xfrm>
        </p:grpSpPr>
        <p:sp>
          <p:nvSpPr>
            <p:cNvPr id="20" name="Ellipse 19"/>
            <p:cNvSpPr/>
            <p:nvPr/>
          </p:nvSpPr>
          <p:spPr>
            <a:xfrm>
              <a:off x="8737137" y="3299412"/>
              <a:ext cx="2343881" cy="225784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8F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4B555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16,6%</a:t>
              </a: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0844" y="3719676"/>
              <a:ext cx="1537416" cy="5458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2" name="Textfeld 1"/>
          <p:cNvSpPr txBox="1"/>
          <p:nvPr/>
        </p:nvSpPr>
        <p:spPr>
          <a:xfrm>
            <a:off x="29514" y="6594878"/>
            <a:ext cx="26955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y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Bron: Statista 2017</a:t>
            </a:r>
          </a:p>
        </p:txBody>
      </p:sp>
    </p:spTree>
    <p:extLst>
      <p:ext uri="{BB962C8B-B14F-4D97-AF65-F5344CB8AC3E}">
        <p14:creationId xmlns:p14="http://schemas.microsoft.com/office/powerpoint/2010/main" val="417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7"/>
          <p:cNvSpPr>
            <a:spLocks/>
          </p:cNvSpPr>
          <p:nvPr/>
        </p:nvSpPr>
        <p:spPr bwMode="auto">
          <a:xfrm>
            <a:off x="3749459" y="2247901"/>
            <a:ext cx="1171575" cy="1175147"/>
          </a:xfrm>
          <a:custGeom>
            <a:avLst/>
            <a:gdLst>
              <a:gd name="T0" fmla="*/ 328 w 515"/>
              <a:gd name="T1" fmla="*/ 476 h 516"/>
              <a:gd name="T2" fmla="*/ 39 w 515"/>
              <a:gd name="T3" fmla="*/ 329 h 516"/>
              <a:gd name="T4" fmla="*/ 186 w 515"/>
              <a:gd name="T5" fmla="*/ 39 h 516"/>
              <a:gd name="T6" fmla="*/ 476 w 515"/>
              <a:gd name="T7" fmla="*/ 187 h 516"/>
              <a:gd name="T8" fmla="*/ 328 w 515"/>
              <a:gd name="T9" fmla="*/ 47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5" h="516">
                <a:moveTo>
                  <a:pt x="328" y="476"/>
                </a:moveTo>
                <a:cubicBezTo>
                  <a:pt x="208" y="516"/>
                  <a:pt x="78" y="450"/>
                  <a:pt x="39" y="329"/>
                </a:cubicBezTo>
                <a:cubicBezTo>
                  <a:pt x="0" y="208"/>
                  <a:pt x="66" y="78"/>
                  <a:pt x="186" y="39"/>
                </a:cubicBezTo>
                <a:cubicBezTo>
                  <a:pt x="307" y="0"/>
                  <a:pt x="437" y="66"/>
                  <a:pt x="476" y="187"/>
                </a:cubicBezTo>
                <a:cubicBezTo>
                  <a:pt x="515" y="307"/>
                  <a:pt x="449" y="437"/>
                  <a:pt x="328" y="476"/>
                </a:cubicBezTo>
                <a:close/>
              </a:path>
            </a:pathLst>
          </a:custGeom>
          <a:solidFill>
            <a:srgbClr val="CF3D7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val 222"/>
          <p:cNvSpPr/>
          <p:nvPr/>
        </p:nvSpPr>
        <p:spPr>
          <a:xfrm>
            <a:off x="3923767" y="2423994"/>
            <a:ext cx="822960" cy="8229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/>
              <a:t>Social Media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4304706" y="3945732"/>
            <a:ext cx="1184672" cy="1185863"/>
          </a:xfrm>
          <a:custGeom>
            <a:avLst/>
            <a:gdLst>
              <a:gd name="T0" fmla="*/ 74 w 521"/>
              <a:gd name="T1" fmla="*/ 125 h 521"/>
              <a:gd name="T2" fmla="*/ 395 w 521"/>
              <a:gd name="T3" fmla="*/ 74 h 521"/>
              <a:gd name="T4" fmla="*/ 446 w 521"/>
              <a:gd name="T5" fmla="*/ 395 h 521"/>
              <a:gd name="T6" fmla="*/ 125 w 521"/>
              <a:gd name="T7" fmla="*/ 446 h 521"/>
              <a:gd name="T8" fmla="*/ 74 w 521"/>
              <a:gd name="T9" fmla="*/ 125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1" h="521">
                <a:moveTo>
                  <a:pt x="74" y="125"/>
                </a:moveTo>
                <a:cubicBezTo>
                  <a:pt x="149" y="23"/>
                  <a:pt x="293" y="0"/>
                  <a:pt x="395" y="74"/>
                </a:cubicBezTo>
                <a:cubicBezTo>
                  <a:pt x="498" y="149"/>
                  <a:pt x="521" y="293"/>
                  <a:pt x="446" y="395"/>
                </a:cubicBezTo>
                <a:cubicBezTo>
                  <a:pt x="371" y="498"/>
                  <a:pt x="228" y="521"/>
                  <a:pt x="125" y="446"/>
                </a:cubicBezTo>
                <a:cubicBezTo>
                  <a:pt x="22" y="372"/>
                  <a:pt x="0" y="228"/>
                  <a:pt x="74" y="125"/>
                </a:cubicBezTo>
                <a:close/>
              </a:path>
            </a:pathLst>
          </a:custGeom>
          <a:solidFill>
            <a:srgbClr val="53D54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6094214" y="3945732"/>
            <a:ext cx="1185863" cy="1185863"/>
          </a:xfrm>
          <a:custGeom>
            <a:avLst/>
            <a:gdLst>
              <a:gd name="T0" fmla="*/ 74 w 521"/>
              <a:gd name="T1" fmla="*/ 395 h 521"/>
              <a:gd name="T2" fmla="*/ 125 w 521"/>
              <a:gd name="T3" fmla="*/ 74 h 521"/>
              <a:gd name="T4" fmla="*/ 446 w 521"/>
              <a:gd name="T5" fmla="*/ 125 h 521"/>
              <a:gd name="T6" fmla="*/ 395 w 521"/>
              <a:gd name="T7" fmla="*/ 446 h 521"/>
              <a:gd name="T8" fmla="*/ 74 w 521"/>
              <a:gd name="T9" fmla="*/ 395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1" h="521">
                <a:moveTo>
                  <a:pt x="74" y="395"/>
                </a:moveTo>
                <a:cubicBezTo>
                  <a:pt x="0" y="293"/>
                  <a:pt x="22" y="149"/>
                  <a:pt x="125" y="74"/>
                </a:cubicBezTo>
                <a:cubicBezTo>
                  <a:pt x="228" y="0"/>
                  <a:pt x="372" y="23"/>
                  <a:pt x="446" y="125"/>
                </a:cubicBezTo>
                <a:cubicBezTo>
                  <a:pt x="521" y="228"/>
                  <a:pt x="498" y="372"/>
                  <a:pt x="395" y="446"/>
                </a:cubicBezTo>
                <a:cubicBezTo>
                  <a:pt x="293" y="521"/>
                  <a:pt x="149" y="498"/>
                  <a:pt x="74" y="39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/>
          </p:cNvSpPr>
          <p:nvPr/>
        </p:nvSpPr>
        <p:spPr bwMode="auto">
          <a:xfrm>
            <a:off x="6653808" y="2247901"/>
            <a:ext cx="1171575" cy="1175147"/>
          </a:xfrm>
          <a:custGeom>
            <a:avLst/>
            <a:gdLst>
              <a:gd name="T0" fmla="*/ 328 w 515"/>
              <a:gd name="T1" fmla="*/ 476 h 516"/>
              <a:gd name="T2" fmla="*/ 39 w 515"/>
              <a:gd name="T3" fmla="*/ 329 h 516"/>
              <a:gd name="T4" fmla="*/ 186 w 515"/>
              <a:gd name="T5" fmla="*/ 39 h 516"/>
              <a:gd name="T6" fmla="*/ 476 w 515"/>
              <a:gd name="T7" fmla="*/ 187 h 516"/>
              <a:gd name="T8" fmla="*/ 328 w 515"/>
              <a:gd name="T9" fmla="*/ 47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5" h="516">
                <a:moveTo>
                  <a:pt x="328" y="476"/>
                </a:moveTo>
                <a:cubicBezTo>
                  <a:pt x="208" y="516"/>
                  <a:pt x="78" y="450"/>
                  <a:pt x="39" y="329"/>
                </a:cubicBezTo>
                <a:cubicBezTo>
                  <a:pt x="0" y="208"/>
                  <a:pt x="66" y="78"/>
                  <a:pt x="186" y="39"/>
                </a:cubicBezTo>
                <a:cubicBezTo>
                  <a:pt x="307" y="0"/>
                  <a:pt x="437" y="66"/>
                  <a:pt x="476" y="187"/>
                </a:cubicBezTo>
                <a:cubicBezTo>
                  <a:pt x="515" y="307"/>
                  <a:pt x="449" y="437"/>
                  <a:pt x="328" y="476"/>
                </a:cubicBezTo>
                <a:close/>
              </a:path>
            </a:pathLst>
          </a:custGeom>
          <a:solidFill>
            <a:srgbClr val="395A9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15"/>
          <p:cNvSpPr>
            <a:spLocks noChangeArrowheads="1"/>
          </p:cNvSpPr>
          <p:nvPr/>
        </p:nvSpPr>
        <p:spPr bwMode="auto">
          <a:xfrm>
            <a:off x="5269112" y="1258491"/>
            <a:ext cx="1046560" cy="1046560"/>
          </a:xfrm>
          <a:prstGeom prst="ellipse">
            <a:avLst/>
          </a:prstGeom>
          <a:solidFill>
            <a:srgbClr val="DD4B3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17"/>
          <p:cNvSpPr>
            <a:spLocks/>
          </p:cNvSpPr>
          <p:nvPr/>
        </p:nvSpPr>
        <p:spPr bwMode="auto">
          <a:xfrm>
            <a:off x="5226250" y="3700463"/>
            <a:ext cx="802481" cy="386954"/>
          </a:xfrm>
          <a:custGeom>
            <a:avLst/>
            <a:gdLst>
              <a:gd name="connsiteX0" fmla="*/ 247587 w 1069975"/>
              <a:gd name="connsiteY0" fmla="*/ 0 h 515938"/>
              <a:gd name="connsiteX1" fmla="*/ 323453 w 1069975"/>
              <a:gd name="connsiteY1" fmla="*/ 63686 h 515938"/>
              <a:gd name="connsiteX2" fmla="*/ 1000178 w 1069975"/>
              <a:gd name="connsiteY2" fmla="*/ 160732 h 515938"/>
              <a:gd name="connsiteX3" fmla="*/ 1069975 w 1069975"/>
              <a:gd name="connsiteY3" fmla="*/ 348758 h 515938"/>
              <a:gd name="connsiteX4" fmla="*/ 290072 w 1069975"/>
              <a:gd name="connsiteY4" fmla="*/ 282039 h 515938"/>
              <a:gd name="connsiteX5" fmla="*/ 268308 w 1069975"/>
              <a:gd name="connsiteY5" fmla="*/ 312745 h 515938"/>
              <a:gd name="connsiteX6" fmla="*/ 239235 w 1069975"/>
              <a:gd name="connsiteY6" fmla="*/ 353762 h 515938"/>
              <a:gd name="connsiteX7" fmla="*/ 287338 w 1069975"/>
              <a:gd name="connsiteY7" fmla="*/ 388938 h 515938"/>
              <a:gd name="connsiteX8" fmla="*/ 0 w 1069975"/>
              <a:gd name="connsiteY8" fmla="*/ 515938 h 515938"/>
              <a:gd name="connsiteX9" fmla="*/ 33338 w 1069975"/>
              <a:gd name="connsiteY9" fmla="*/ 203200 h 515938"/>
              <a:gd name="connsiteX10" fmla="*/ 74677 w 1069975"/>
              <a:gd name="connsiteY10" fmla="*/ 233429 h 515938"/>
              <a:gd name="connsiteX11" fmla="*/ 75418 w 1069975"/>
              <a:gd name="connsiteY11" fmla="*/ 232426 h 515938"/>
              <a:gd name="connsiteX12" fmla="*/ 126201 w 1069975"/>
              <a:gd name="connsiteY12" fmla="*/ 163764 h 515938"/>
              <a:gd name="connsiteX13" fmla="*/ 202067 w 1069975"/>
              <a:gd name="connsiteY13" fmla="*/ 60653 h 515938"/>
              <a:gd name="connsiteX14" fmla="*/ 247587 w 1069975"/>
              <a:gd name="connsiteY14" fmla="*/ 0 h 51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9975" h="515938">
                <a:moveTo>
                  <a:pt x="247587" y="0"/>
                </a:moveTo>
                <a:cubicBezTo>
                  <a:pt x="271864" y="21228"/>
                  <a:pt x="296141" y="42457"/>
                  <a:pt x="323453" y="63686"/>
                </a:cubicBezTo>
                <a:cubicBezTo>
                  <a:pt x="526774" y="212288"/>
                  <a:pt x="781684" y="239582"/>
                  <a:pt x="1000178" y="160732"/>
                </a:cubicBezTo>
                <a:lnTo>
                  <a:pt x="1069975" y="348758"/>
                </a:lnTo>
                <a:cubicBezTo>
                  <a:pt x="818100" y="439738"/>
                  <a:pt x="532843" y="421542"/>
                  <a:pt x="290072" y="282039"/>
                </a:cubicBezTo>
                <a:cubicBezTo>
                  <a:pt x="290072" y="282039"/>
                  <a:pt x="290072" y="282039"/>
                  <a:pt x="268308" y="312745"/>
                </a:cubicBezTo>
                <a:lnTo>
                  <a:pt x="239235" y="353762"/>
                </a:lnTo>
                <a:lnTo>
                  <a:pt x="287338" y="388938"/>
                </a:lnTo>
                <a:lnTo>
                  <a:pt x="0" y="515938"/>
                </a:lnTo>
                <a:lnTo>
                  <a:pt x="33338" y="203200"/>
                </a:lnTo>
                <a:lnTo>
                  <a:pt x="74677" y="233429"/>
                </a:lnTo>
                <a:lnTo>
                  <a:pt x="75418" y="232426"/>
                </a:lnTo>
                <a:cubicBezTo>
                  <a:pt x="77837" y="229157"/>
                  <a:pt x="87510" y="216078"/>
                  <a:pt x="126201" y="163764"/>
                </a:cubicBezTo>
                <a:cubicBezTo>
                  <a:pt x="126201" y="163764"/>
                  <a:pt x="126201" y="163764"/>
                  <a:pt x="202067" y="60653"/>
                </a:cubicBezTo>
                <a:cubicBezTo>
                  <a:pt x="202067" y="60653"/>
                  <a:pt x="202067" y="60653"/>
                  <a:pt x="247587" y="0"/>
                </a:cubicBezTo>
                <a:close/>
              </a:path>
            </a:pathLst>
          </a:custGeom>
          <a:solidFill>
            <a:srgbClr val="53D54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: Shape 218"/>
          <p:cNvSpPr>
            <a:spLocks/>
          </p:cNvSpPr>
          <p:nvPr/>
        </p:nvSpPr>
        <p:spPr bwMode="auto">
          <a:xfrm>
            <a:off x="6048970" y="3283745"/>
            <a:ext cx="442119" cy="801291"/>
          </a:xfrm>
          <a:custGeom>
            <a:avLst/>
            <a:gdLst>
              <a:gd name="connsiteX0" fmla="*/ 382589 w 589492"/>
              <a:gd name="connsiteY0" fmla="*/ 755650 h 1068388"/>
              <a:gd name="connsiteX1" fmla="*/ 412751 w 589492"/>
              <a:gd name="connsiteY1" fmla="*/ 1068388 h 1068388"/>
              <a:gd name="connsiteX2" fmla="*/ 128588 w 589492"/>
              <a:gd name="connsiteY2" fmla="*/ 941388 h 1068388"/>
              <a:gd name="connsiteX3" fmla="*/ 589239 w 589492"/>
              <a:gd name="connsiteY3" fmla="*/ 0 h 1068388"/>
              <a:gd name="connsiteX4" fmla="*/ 282470 w 589492"/>
              <a:gd name="connsiteY4" fmla="*/ 718614 h 1068388"/>
              <a:gd name="connsiteX5" fmla="*/ 334104 w 589492"/>
              <a:gd name="connsiteY5" fmla="*/ 788353 h 1068388"/>
              <a:gd name="connsiteX6" fmla="*/ 170090 w 589492"/>
              <a:gd name="connsiteY6" fmla="*/ 909638 h 1068388"/>
              <a:gd name="connsiteX7" fmla="*/ 118455 w 589492"/>
              <a:gd name="connsiteY7" fmla="*/ 836867 h 1068388"/>
              <a:gd name="connsiteX8" fmla="*/ 42522 w 589492"/>
              <a:gd name="connsiteY8" fmla="*/ 733774 h 1068388"/>
              <a:gd name="connsiteX9" fmla="*/ 0 w 589492"/>
              <a:gd name="connsiteY9" fmla="*/ 673132 h 1068388"/>
              <a:gd name="connsiteX10" fmla="*/ 85044 w 589492"/>
              <a:gd name="connsiteY10" fmla="*/ 618554 h 1068388"/>
              <a:gd name="connsiteX11" fmla="*/ 385739 w 589492"/>
              <a:gd name="connsiteY11" fmla="*/ 6064 h 1068388"/>
              <a:gd name="connsiteX12" fmla="*/ 589239 w 589492"/>
              <a:gd name="connsiteY12" fmla="*/ 0 h 10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492" h="1068388">
                <a:moveTo>
                  <a:pt x="382589" y="755650"/>
                </a:moveTo>
                <a:lnTo>
                  <a:pt x="412751" y="1068388"/>
                </a:lnTo>
                <a:lnTo>
                  <a:pt x="128588" y="941388"/>
                </a:lnTo>
                <a:close/>
                <a:moveTo>
                  <a:pt x="589239" y="0"/>
                </a:moveTo>
                <a:cubicBezTo>
                  <a:pt x="595313" y="263795"/>
                  <a:pt x="492045" y="530622"/>
                  <a:pt x="282470" y="718614"/>
                </a:cubicBezTo>
                <a:cubicBezTo>
                  <a:pt x="282470" y="718614"/>
                  <a:pt x="282470" y="718614"/>
                  <a:pt x="334104" y="788353"/>
                </a:cubicBezTo>
                <a:lnTo>
                  <a:pt x="170090" y="909638"/>
                </a:lnTo>
                <a:cubicBezTo>
                  <a:pt x="170090" y="909638"/>
                  <a:pt x="170090" y="909638"/>
                  <a:pt x="118455" y="836867"/>
                </a:cubicBezTo>
                <a:cubicBezTo>
                  <a:pt x="118455" y="836867"/>
                  <a:pt x="118455" y="836867"/>
                  <a:pt x="42522" y="733774"/>
                </a:cubicBezTo>
                <a:cubicBezTo>
                  <a:pt x="42522" y="733774"/>
                  <a:pt x="42522" y="733774"/>
                  <a:pt x="0" y="673132"/>
                </a:cubicBezTo>
                <a:cubicBezTo>
                  <a:pt x="27336" y="657971"/>
                  <a:pt x="57709" y="639779"/>
                  <a:pt x="85044" y="618554"/>
                </a:cubicBezTo>
                <a:cubicBezTo>
                  <a:pt x="288545" y="473012"/>
                  <a:pt x="391813" y="239538"/>
                  <a:pt x="385739" y="6064"/>
                </a:cubicBezTo>
                <a:cubicBezTo>
                  <a:pt x="385739" y="6064"/>
                  <a:pt x="385739" y="6064"/>
                  <a:pt x="58923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: Shape 219"/>
          <p:cNvSpPr>
            <a:spLocks/>
          </p:cNvSpPr>
          <p:nvPr/>
        </p:nvSpPr>
        <p:spPr bwMode="auto">
          <a:xfrm>
            <a:off x="5941815" y="2634853"/>
            <a:ext cx="766763" cy="576263"/>
          </a:xfrm>
          <a:custGeom>
            <a:avLst/>
            <a:gdLst>
              <a:gd name="connsiteX0" fmla="*/ 57677 w 1022351"/>
              <a:gd name="connsiteY0" fmla="*/ 0 h 768350"/>
              <a:gd name="connsiteX1" fmla="*/ 649627 w 1022351"/>
              <a:gd name="connsiteY1" fmla="*/ 513246 h 768350"/>
              <a:gd name="connsiteX2" fmla="*/ 684205 w 1022351"/>
              <a:gd name="connsiteY2" fmla="*/ 501715 h 768350"/>
              <a:gd name="connsiteX3" fmla="*/ 731582 w 1022351"/>
              <a:gd name="connsiteY3" fmla="*/ 485916 h 768350"/>
              <a:gd name="connsiteX4" fmla="*/ 712788 w 1022351"/>
              <a:gd name="connsiteY4" fmla="*/ 428625 h 768350"/>
              <a:gd name="connsiteX5" fmla="*/ 1022351 w 1022351"/>
              <a:gd name="connsiteY5" fmla="*/ 495300 h 768350"/>
              <a:gd name="connsiteX6" fmla="*/ 811213 w 1022351"/>
              <a:gd name="connsiteY6" fmla="*/ 728663 h 768350"/>
              <a:gd name="connsiteX7" fmla="*/ 794440 w 1022351"/>
              <a:gd name="connsiteY7" fmla="*/ 677530 h 768350"/>
              <a:gd name="connsiteX8" fmla="*/ 794010 w 1022351"/>
              <a:gd name="connsiteY8" fmla="*/ 677668 h 768350"/>
              <a:gd name="connsiteX9" fmla="*/ 710340 w 1022351"/>
              <a:gd name="connsiteY9" fmla="*/ 704574 h 768350"/>
              <a:gd name="connsiteX10" fmla="*/ 588914 w 1022351"/>
              <a:gd name="connsiteY10" fmla="*/ 744055 h 768350"/>
              <a:gd name="connsiteX11" fmla="*/ 516059 w 1022351"/>
              <a:gd name="connsiteY11" fmla="*/ 768350 h 768350"/>
              <a:gd name="connsiteX12" fmla="*/ 491774 w 1022351"/>
              <a:gd name="connsiteY12" fmla="*/ 668131 h 768350"/>
              <a:gd name="connsiteX13" fmla="*/ 0 w 1022351"/>
              <a:gd name="connsiteY13" fmla="*/ 194365 h 768350"/>
              <a:gd name="connsiteX14" fmla="*/ 57677 w 1022351"/>
              <a:gd name="connsiteY14" fmla="*/ 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2351" h="768350">
                <a:moveTo>
                  <a:pt x="57677" y="0"/>
                </a:moveTo>
                <a:cubicBezTo>
                  <a:pt x="312671" y="72887"/>
                  <a:pt x="534273" y="255104"/>
                  <a:pt x="649627" y="513246"/>
                </a:cubicBezTo>
                <a:cubicBezTo>
                  <a:pt x="649627" y="513246"/>
                  <a:pt x="649627" y="513246"/>
                  <a:pt x="684205" y="501715"/>
                </a:cubicBezTo>
                <a:lnTo>
                  <a:pt x="731582" y="485916"/>
                </a:lnTo>
                <a:lnTo>
                  <a:pt x="712788" y="428625"/>
                </a:lnTo>
                <a:lnTo>
                  <a:pt x="1022351" y="495300"/>
                </a:lnTo>
                <a:lnTo>
                  <a:pt x="811213" y="728663"/>
                </a:lnTo>
                <a:lnTo>
                  <a:pt x="794440" y="677530"/>
                </a:lnTo>
                <a:lnTo>
                  <a:pt x="794010" y="677668"/>
                </a:lnTo>
                <a:cubicBezTo>
                  <a:pt x="790026" y="678950"/>
                  <a:pt x="774089" y="684075"/>
                  <a:pt x="710340" y="704574"/>
                </a:cubicBezTo>
                <a:cubicBezTo>
                  <a:pt x="710340" y="704574"/>
                  <a:pt x="710340" y="704574"/>
                  <a:pt x="588914" y="744055"/>
                </a:cubicBezTo>
                <a:cubicBezTo>
                  <a:pt x="588914" y="744055"/>
                  <a:pt x="588914" y="744055"/>
                  <a:pt x="516059" y="768350"/>
                </a:cubicBezTo>
                <a:cubicBezTo>
                  <a:pt x="509987" y="734944"/>
                  <a:pt x="503916" y="701537"/>
                  <a:pt x="491774" y="668131"/>
                </a:cubicBezTo>
                <a:cubicBezTo>
                  <a:pt x="415883" y="431248"/>
                  <a:pt x="224637" y="258141"/>
                  <a:pt x="0" y="194365"/>
                </a:cubicBezTo>
                <a:cubicBezTo>
                  <a:pt x="0" y="194365"/>
                  <a:pt x="0" y="194365"/>
                  <a:pt x="57677" y="0"/>
                </a:cubicBezTo>
                <a:close/>
              </a:path>
            </a:pathLst>
          </a:custGeom>
          <a:solidFill>
            <a:srgbClr val="395A9C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: Shape 220"/>
          <p:cNvSpPr>
            <a:spLocks/>
          </p:cNvSpPr>
          <p:nvPr/>
        </p:nvSpPr>
        <p:spPr bwMode="auto">
          <a:xfrm>
            <a:off x="5211961" y="2341960"/>
            <a:ext cx="696516" cy="657225"/>
          </a:xfrm>
          <a:custGeom>
            <a:avLst/>
            <a:gdLst>
              <a:gd name="connsiteX0" fmla="*/ 769938 w 928688"/>
              <a:gd name="connsiteY0" fmla="*/ 0 h 876300"/>
              <a:gd name="connsiteX1" fmla="*/ 928688 w 928688"/>
              <a:gd name="connsiteY1" fmla="*/ 273050 h 876300"/>
              <a:gd name="connsiteX2" fmla="*/ 787940 w 928688"/>
              <a:gd name="connsiteY2" fmla="*/ 271636 h 876300"/>
              <a:gd name="connsiteX3" fmla="*/ 873125 w 928688"/>
              <a:gd name="connsiteY3" fmla="*/ 272907 h 876300"/>
              <a:gd name="connsiteX4" fmla="*/ 873125 w 928688"/>
              <a:gd name="connsiteY4" fmla="*/ 357807 h 876300"/>
              <a:gd name="connsiteX5" fmla="*/ 873125 w 928688"/>
              <a:gd name="connsiteY5" fmla="*/ 488188 h 876300"/>
              <a:gd name="connsiteX6" fmla="*/ 873125 w 928688"/>
              <a:gd name="connsiteY6" fmla="*/ 563991 h 876300"/>
              <a:gd name="connsiteX7" fmla="*/ 773080 w 928688"/>
              <a:gd name="connsiteY7" fmla="*/ 554895 h 876300"/>
              <a:gd name="connsiteX8" fmla="*/ 169774 w 928688"/>
              <a:gd name="connsiteY8" fmla="*/ 876300 h 876300"/>
              <a:gd name="connsiteX9" fmla="*/ 0 w 928688"/>
              <a:gd name="connsiteY9" fmla="*/ 761079 h 876300"/>
              <a:gd name="connsiteX10" fmla="*/ 670002 w 928688"/>
              <a:gd name="connsiteY10" fmla="*/ 357807 h 876300"/>
              <a:gd name="connsiteX11" fmla="*/ 670002 w 928688"/>
              <a:gd name="connsiteY11" fmla="*/ 298899 h 876300"/>
              <a:gd name="connsiteX12" fmla="*/ 670002 w 928688"/>
              <a:gd name="connsiteY12" fmla="*/ 270450 h 876300"/>
              <a:gd name="connsiteX13" fmla="*/ 612775 w 928688"/>
              <a:gd name="connsiteY13" fmla="*/ 269875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8688" h="876300">
                <a:moveTo>
                  <a:pt x="769938" y="0"/>
                </a:moveTo>
                <a:lnTo>
                  <a:pt x="928688" y="273050"/>
                </a:lnTo>
                <a:lnTo>
                  <a:pt x="787940" y="271636"/>
                </a:lnTo>
                <a:lnTo>
                  <a:pt x="873125" y="272907"/>
                </a:lnTo>
                <a:cubicBezTo>
                  <a:pt x="873125" y="272907"/>
                  <a:pt x="873125" y="272907"/>
                  <a:pt x="873125" y="357807"/>
                </a:cubicBezTo>
                <a:cubicBezTo>
                  <a:pt x="873125" y="357807"/>
                  <a:pt x="873125" y="357807"/>
                  <a:pt x="873125" y="488188"/>
                </a:cubicBezTo>
                <a:cubicBezTo>
                  <a:pt x="873125" y="488188"/>
                  <a:pt x="873125" y="488188"/>
                  <a:pt x="873125" y="563991"/>
                </a:cubicBezTo>
                <a:cubicBezTo>
                  <a:pt x="839777" y="557927"/>
                  <a:pt x="806428" y="554895"/>
                  <a:pt x="773080" y="554895"/>
                </a:cubicBezTo>
                <a:cubicBezTo>
                  <a:pt x="521449" y="554895"/>
                  <a:pt x="300136" y="682244"/>
                  <a:pt x="169774" y="876300"/>
                </a:cubicBezTo>
                <a:cubicBezTo>
                  <a:pt x="169774" y="876300"/>
                  <a:pt x="169774" y="876300"/>
                  <a:pt x="0" y="761079"/>
                </a:cubicBezTo>
                <a:cubicBezTo>
                  <a:pt x="151584" y="542766"/>
                  <a:pt x="394119" y="388128"/>
                  <a:pt x="670002" y="357807"/>
                </a:cubicBezTo>
                <a:cubicBezTo>
                  <a:pt x="670002" y="357807"/>
                  <a:pt x="670002" y="357807"/>
                  <a:pt x="670002" y="298899"/>
                </a:cubicBezTo>
                <a:lnTo>
                  <a:pt x="670002" y="270450"/>
                </a:lnTo>
                <a:lnTo>
                  <a:pt x="612775" y="269875"/>
                </a:lnTo>
                <a:close/>
              </a:path>
            </a:pathLst>
          </a:custGeom>
          <a:solidFill>
            <a:srgbClr val="DD4B3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21"/>
          <p:cNvSpPr>
            <a:spLocks/>
          </p:cNvSpPr>
          <p:nvPr/>
        </p:nvSpPr>
        <p:spPr bwMode="auto">
          <a:xfrm>
            <a:off x="4873823" y="2961085"/>
            <a:ext cx="485775" cy="773906"/>
          </a:xfrm>
          <a:custGeom>
            <a:avLst/>
            <a:gdLst>
              <a:gd name="connsiteX0" fmla="*/ 307975 w 647700"/>
              <a:gd name="connsiteY0" fmla="*/ 0 h 1031875"/>
              <a:gd name="connsiteX1" fmla="*/ 290832 w 647700"/>
              <a:gd name="connsiteY1" fmla="*/ 50885 h 1031875"/>
              <a:gd name="connsiteX2" fmla="*/ 291893 w 647700"/>
              <a:gd name="connsiteY2" fmla="*/ 51227 h 1031875"/>
              <a:gd name="connsiteX3" fmla="*/ 375312 w 647700"/>
              <a:gd name="connsiteY3" fmla="*/ 78137 h 1031875"/>
              <a:gd name="connsiteX4" fmla="*/ 496374 w 647700"/>
              <a:gd name="connsiteY4" fmla="*/ 117623 h 1031875"/>
              <a:gd name="connsiteX5" fmla="*/ 569010 w 647700"/>
              <a:gd name="connsiteY5" fmla="*/ 138884 h 1031875"/>
              <a:gd name="connsiteX6" fmla="*/ 529665 w 647700"/>
              <a:gd name="connsiteY6" fmla="*/ 233043 h 1031875"/>
              <a:gd name="connsiteX7" fmla="*/ 647700 w 647700"/>
              <a:gd name="connsiteY7" fmla="*/ 907342 h 1031875"/>
              <a:gd name="connsiteX8" fmla="*/ 487294 w 647700"/>
              <a:gd name="connsiteY8" fmla="*/ 1031875 h 1031875"/>
              <a:gd name="connsiteX9" fmla="*/ 311755 w 647700"/>
              <a:gd name="connsiteY9" fmla="*/ 269492 h 1031875"/>
              <a:gd name="connsiteX10" fmla="*/ 227012 w 647700"/>
              <a:gd name="connsiteY10" fmla="*/ 242155 h 1031875"/>
              <a:gd name="connsiteX11" fmla="*/ 269590 w 647700"/>
              <a:gd name="connsiteY11" fmla="*/ 113962 h 1031875"/>
              <a:gd name="connsiteX12" fmla="*/ 270208 w 647700"/>
              <a:gd name="connsiteY12" fmla="*/ 112104 h 1031875"/>
              <a:gd name="connsiteX13" fmla="*/ 207963 w 647700"/>
              <a:gd name="connsiteY13" fmla="*/ 296863 h 1031875"/>
              <a:gd name="connsiteX14" fmla="*/ 0 w 647700"/>
              <a:gd name="connsiteY14" fmla="*/ 63500 h 103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7700" h="1031875">
                <a:moveTo>
                  <a:pt x="307975" y="0"/>
                </a:moveTo>
                <a:lnTo>
                  <a:pt x="290832" y="50885"/>
                </a:lnTo>
                <a:lnTo>
                  <a:pt x="291893" y="51227"/>
                </a:lnTo>
                <a:cubicBezTo>
                  <a:pt x="295866" y="52509"/>
                  <a:pt x="311755" y="57634"/>
                  <a:pt x="375312" y="78137"/>
                </a:cubicBezTo>
                <a:cubicBezTo>
                  <a:pt x="375312" y="78137"/>
                  <a:pt x="375312" y="78137"/>
                  <a:pt x="496374" y="117623"/>
                </a:cubicBezTo>
                <a:cubicBezTo>
                  <a:pt x="496374" y="117623"/>
                  <a:pt x="496374" y="117623"/>
                  <a:pt x="569010" y="138884"/>
                </a:cubicBezTo>
                <a:cubicBezTo>
                  <a:pt x="553878" y="169258"/>
                  <a:pt x="541772" y="202669"/>
                  <a:pt x="529665" y="233043"/>
                </a:cubicBezTo>
                <a:cubicBezTo>
                  <a:pt x="450976" y="472997"/>
                  <a:pt x="505453" y="722062"/>
                  <a:pt x="647700" y="907342"/>
                </a:cubicBezTo>
                <a:cubicBezTo>
                  <a:pt x="647700" y="907342"/>
                  <a:pt x="647700" y="907342"/>
                  <a:pt x="487294" y="1031875"/>
                </a:cubicBezTo>
                <a:cubicBezTo>
                  <a:pt x="323861" y="822296"/>
                  <a:pt x="254251" y="542856"/>
                  <a:pt x="311755" y="269492"/>
                </a:cubicBezTo>
                <a:cubicBezTo>
                  <a:pt x="311755" y="269492"/>
                  <a:pt x="311755" y="269492"/>
                  <a:pt x="227012" y="242155"/>
                </a:cubicBezTo>
                <a:cubicBezTo>
                  <a:pt x="227012" y="242155"/>
                  <a:pt x="227012" y="242155"/>
                  <a:pt x="269590" y="113962"/>
                </a:cubicBezTo>
                <a:lnTo>
                  <a:pt x="270208" y="112104"/>
                </a:lnTo>
                <a:lnTo>
                  <a:pt x="207963" y="296863"/>
                </a:lnTo>
                <a:lnTo>
                  <a:pt x="0" y="63500"/>
                </a:lnTo>
                <a:close/>
              </a:path>
            </a:pathLst>
          </a:custGeom>
          <a:solidFill>
            <a:srgbClr val="CF3D7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2"/>
          <p:cNvSpPr/>
          <p:nvPr/>
        </p:nvSpPr>
        <p:spPr>
          <a:xfrm>
            <a:off x="6828116" y="2423994"/>
            <a:ext cx="822960" cy="8229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23"/>
          <p:cNvSpPr/>
          <p:nvPr/>
        </p:nvSpPr>
        <p:spPr>
          <a:xfrm>
            <a:off x="6275666" y="4127183"/>
            <a:ext cx="822960" cy="8229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25"/>
          <p:cNvSpPr/>
          <p:nvPr/>
        </p:nvSpPr>
        <p:spPr>
          <a:xfrm>
            <a:off x="4485561" y="4127183"/>
            <a:ext cx="822960" cy="8229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26"/>
          <p:cNvSpPr/>
          <p:nvPr/>
        </p:nvSpPr>
        <p:spPr>
          <a:xfrm>
            <a:off x="5380911" y="1370291"/>
            <a:ext cx="822960" cy="8229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227"/>
          <p:cNvGrpSpPr/>
          <p:nvPr/>
        </p:nvGrpSpPr>
        <p:grpSpPr>
          <a:xfrm>
            <a:off x="7863310" y="2341960"/>
            <a:ext cx="1694847" cy="535362"/>
            <a:chOff x="5973584" y="3771080"/>
            <a:chExt cx="1694847" cy="535362"/>
          </a:xfrm>
        </p:grpSpPr>
        <p:sp>
          <p:nvSpPr>
            <p:cNvPr id="34" name="TextBox 228"/>
            <p:cNvSpPr txBox="1"/>
            <p:nvPr/>
          </p:nvSpPr>
          <p:spPr>
            <a:xfrm>
              <a:off x="5990411" y="4060221"/>
              <a:ext cx="167802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26.000.000 </a:t>
              </a: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users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229"/>
            <p:cNvSpPr/>
            <p:nvPr/>
          </p:nvSpPr>
          <p:spPr>
            <a:xfrm>
              <a:off x="5973584" y="3771080"/>
              <a:ext cx="1199046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45708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95A9C"/>
                  </a:solidFill>
                  <a:effectLst/>
                  <a:uLnTx/>
                  <a:uFillTx/>
                  <a:latin typeface="Roboto Condensed" panose="02000000000000000000" pitchFamily="2" charset="0"/>
                  <a:ea typeface="Segoe UI" panose="020B0502040204020203" pitchFamily="34" charset="0"/>
                  <a:cs typeface="Segoe UI Semilight" panose="020B0402040204020203" pitchFamily="34" charset="0"/>
                </a:rPr>
                <a:t>Facebook</a:t>
              </a:r>
            </a:p>
          </p:txBody>
        </p:sp>
      </p:grpSp>
      <p:grpSp>
        <p:nvGrpSpPr>
          <p:cNvPr id="36" name="Group 230"/>
          <p:cNvGrpSpPr/>
          <p:nvPr/>
        </p:nvGrpSpPr>
        <p:grpSpPr>
          <a:xfrm>
            <a:off x="7291372" y="4184576"/>
            <a:ext cx="1411280" cy="481927"/>
            <a:chOff x="5990411" y="3824515"/>
            <a:chExt cx="1411280" cy="481927"/>
          </a:xfrm>
        </p:grpSpPr>
        <p:sp>
          <p:nvSpPr>
            <p:cNvPr id="37" name="TextBox 231"/>
            <p:cNvSpPr txBox="1"/>
            <p:nvPr/>
          </p:nvSpPr>
          <p:spPr>
            <a:xfrm>
              <a:off x="5990411" y="4060221"/>
              <a:ext cx="14112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1.000.000 users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232"/>
            <p:cNvSpPr/>
            <p:nvPr/>
          </p:nvSpPr>
          <p:spPr>
            <a:xfrm>
              <a:off x="5993874" y="3824515"/>
              <a:ext cx="838371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08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ED"/>
                  </a:solidFill>
                  <a:effectLst/>
                  <a:uLnTx/>
                  <a:uFillTx/>
                  <a:latin typeface="Roboto Condensed" panose="02000000000000000000" pitchFamily="2" charset="0"/>
                  <a:ea typeface="Segoe UI" panose="020B0502040204020203" pitchFamily="34" charset="0"/>
                  <a:cs typeface="Segoe UI Semilight" panose="020B0402040204020203" pitchFamily="34" charset="0"/>
                </a:rPr>
                <a:t>Twitter</a:t>
              </a:r>
            </a:p>
          </p:txBody>
        </p:sp>
      </p:grpSp>
      <p:grpSp>
        <p:nvGrpSpPr>
          <p:cNvPr id="39" name="Group 233"/>
          <p:cNvGrpSpPr/>
          <p:nvPr/>
        </p:nvGrpSpPr>
        <p:grpSpPr>
          <a:xfrm>
            <a:off x="2566979" y="4072951"/>
            <a:ext cx="1763360" cy="753789"/>
            <a:chOff x="5990413" y="3798876"/>
            <a:chExt cx="1417226" cy="753787"/>
          </a:xfrm>
        </p:grpSpPr>
        <p:sp>
          <p:nvSpPr>
            <p:cNvPr id="40" name="TextBox 234"/>
            <p:cNvSpPr txBox="1"/>
            <p:nvPr/>
          </p:nvSpPr>
          <p:spPr>
            <a:xfrm>
              <a:off x="5990413" y="4060221"/>
              <a:ext cx="1411280" cy="4924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37.000.000 users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235"/>
            <p:cNvSpPr/>
            <p:nvPr/>
          </p:nvSpPr>
          <p:spPr>
            <a:xfrm>
              <a:off x="6181341" y="3798876"/>
              <a:ext cx="1226298" cy="276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45708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3D54B"/>
                  </a:solidFill>
                  <a:effectLst/>
                  <a:uLnTx/>
                  <a:uFillTx/>
                  <a:latin typeface="Roboto Condensed" panose="02000000000000000000" pitchFamily="2" charset="0"/>
                  <a:ea typeface="Segoe UI" panose="020B0502040204020203" pitchFamily="34" charset="0"/>
                  <a:cs typeface="Segoe UI Semilight" panose="020B0402040204020203" pitchFamily="34" charset="0"/>
                </a:rPr>
                <a:t>Whatsapp</a:t>
              </a:r>
              <a:endPara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53D54B"/>
                </a:solidFill>
                <a:effectLst/>
                <a:uLnTx/>
                <a:uFillTx/>
                <a:latin typeface="Roboto Condensed" panose="02000000000000000000" pitchFamily="2" charset="0"/>
                <a:ea typeface="Segoe UI" panose="020B05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42" name="Group 236"/>
          <p:cNvGrpSpPr/>
          <p:nvPr/>
        </p:nvGrpSpPr>
        <p:grpSpPr>
          <a:xfrm>
            <a:off x="2262225" y="2291836"/>
            <a:ext cx="1422327" cy="642539"/>
            <a:chOff x="5956922" y="3787013"/>
            <a:chExt cx="1422327" cy="642538"/>
          </a:xfrm>
        </p:grpSpPr>
        <p:sp>
          <p:nvSpPr>
            <p:cNvPr id="43" name="TextBox 237"/>
            <p:cNvSpPr txBox="1"/>
            <p:nvPr/>
          </p:nvSpPr>
          <p:spPr>
            <a:xfrm>
              <a:off x="5956922" y="4060220"/>
              <a:ext cx="1411280" cy="369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7.000.000 </a:t>
              </a: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users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238"/>
            <p:cNvSpPr/>
            <p:nvPr/>
          </p:nvSpPr>
          <p:spPr>
            <a:xfrm>
              <a:off x="6154555" y="3787013"/>
              <a:ext cx="1224694" cy="461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457082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F3D75"/>
                  </a:solidFill>
                  <a:effectLst/>
                  <a:uLnTx/>
                  <a:uFillTx/>
                  <a:latin typeface="Roboto Condensed" panose="02000000000000000000" pitchFamily="2" charset="0"/>
                  <a:ea typeface="Segoe UI" panose="020B0502040204020203" pitchFamily="34" charset="0"/>
                  <a:cs typeface="Segoe UI Semilight" panose="020B0402040204020203" pitchFamily="34" charset="0"/>
                </a:rPr>
                <a:t>Instagram</a:t>
              </a:r>
            </a:p>
          </p:txBody>
        </p:sp>
      </p:grpSp>
      <p:grpSp>
        <p:nvGrpSpPr>
          <p:cNvPr id="45" name="Group 239"/>
          <p:cNvGrpSpPr/>
          <p:nvPr/>
        </p:nvGrpSpPr>
        <p:grpSpPr>
          <a:xfrm>
            <a:off x="6367599" y="1248987"/>
            <a:ext cx="1411846" cy="486933"/>
            <a:chOff x="5989847" y="3819509"/>
            <a:chExt cx="1411846" cy="486932"/>
          </a:xfrm>
        </p:grpSpPr>
        <p:sp>
          <p:nvSpPr>
            <p:cNvPr id="46" name="TextBox 240"/>
            <p:cNvSpPr txBox="1"/>
            <p:nvPr/>
          </p:nvSpPr>
          <p:spPr>
            <a:xfrm>
              <a:off x="5990413" y="4060221"/>
              <a:ext cx="1411280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180.000 </a:t>
              </a: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users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241"/>
            <p:cNvSpPr/>
            <p:nvPr/>
          </p:nvSpPr>
          <p:spPr>
            <a:xfrm>
              <a:off x="5989847" y="3819509"/>
              <a:ext cx="1032334" cy="276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08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DD4B39"/>
                  </a:solidFill>
                  <a:effectLst/>
                  <a:uLnTx/>
                  <a:uFillTx/>
                  <a:latin typeface="Roboto Condensed" panose="02000000000000000000" pitchFamily="2" charset="0"/>
                  <a:ea typeface="Segoe UI" panose="020B0502040204020203" pitchFamily="34" charset="0"/>
                  <a:cs typeface="Segoe UI Semilight" panose="020B0402040204020203" pitchFamily="34" charset="0"/>
                </a:rPr>
                <a:t>Google+</a:t>
              </a:r>
            </a:p>
          </p:txBody>
        </p:sp>
      </p:grpSp>
      <p:grpSp>
        <p:nvGrpSpPr>
          <p:cNvPr id="53" name="Group 247"/>
          <p:cNvGrpSpPr/>
          <p:nvPr/>
        </p:nvGrpSpPr>
        <p:grpSpPr>
          <a:xfrm>
            <a:off x="5431021" y="2893969"/>
            <a:ext cx="738188" cy="962021"/>
            <a:chOff x="3512344" y="2151063"/>
            <a:chExt cx="3057525" cy="3984626"/>
          </a:xfrm>
        </p:grpSpPr>
        <p:sp>
          <p:nvSpPr>
            <p:cNvPr id="54" name="Freeform 87"/>
            <p:cNvSpPr>
              <a:spLocks/>
            </p:cNvSpPr>
            <p:nvPr/>
          </p:nvSpPr>
          <p:spPr bwMode="auto">
            <a:xfrm>
              <a:off x="3512344" y="4297363"/>
              <a:ext cx="3057525" cy="1838325"/>
            </a:xfrm>
            <a:custGeom>
              <a:avLst/>
              <a:gdLst>
                <a:gd name="T0" fmla="*/ 814 w 814"/>
                <a:gd name="T1" fmla="*/ 339 h 489"/>
                <a:gd name="T2" fmla="*/ 781 w 814"/>
                <a:gd name="T3" fmla="*/ 248 h 489"/>
                <a:gd name="T4" fmla="*/ 548 w 814"/>
                <a:gd name="T5" fmla="*/ 149 h 489"/>
                <a:gd name="T6" fmla="*/ 508 w 814"/>
                <a:gd name="T7" fmla="*/ 89 h 489"/>
                <a:gd name="T8" fmla="*/ 503 w 814"/>
                <a:gd name="T9" fmla="*/ 0 h 489"/>
                <a:gd name="T10" fmla="*/ 407 w 814"/>
                <a:gd name="T11" fmla="*/ 38 h 489"/>
                <a:gd name="T12" fmla="*/ 310 w 814"/>
                <a:gd name="T13" fmla="*/ 0 h 489"/>
                <a:gd name="T14" fmla="*/ 305 w 814"/>
                <a:gd name="T15" fmla="*/ 89 h 489"/>
                <a:gd name="T16" fmla="*/ 266 w 814"/>
                <a:gd name="T17" fmla="*/ 149 h 489"/>
                <a:gd name="T18" fmla="*/ 33 w 814"/>
                <a:gd name="T19" fmla="*/ 248 h 489"/>
                <a:gd name="T20" fmla="*/ 0 w 814"/>
                <a:gd name="T21" fmla="*/ 338 h 489"/>
                <a:gd name="T22" fmla="*/ 389 w 814"/>
                <a:gd name="T23" fmla="*/ 489 h 489"/>
                <a:gd name="T24" fmla="*/ 407 w 814"/>
                <a:gd name="T25" fmla="*/ 489 h 489"/>
                <a:gd name="T26" fmla="*/ 428 w 814"/>
                <a:gd name="T27" fmla="*/ 489 h 489"/>
                <a:gd name="T28" fmla="*/ 814 w 814"/>
                <a:gd name="T29" fmla="*/ 33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4" h="489">
                  <a:moveTo>
                    <a:pt x="814" y="339"/>
                  </a:moveTo>
                  <a:cubicBezTo>
                    <a:pt x="806" y="298"/>
                    <a:pt x="794" y="262"/>
                    <a:pt x="781" y="248"/>
                  </a:cubicBezTo>
                  <a:cubicBezTo>
                    <a:pt x="756" y="223"/>
                    <a:pt x="585" y="160"/>
                    <a:pt x="548" y="149"/>
                  </a:cubicBezTo>
                  <a:cubicBezTo>
                    <a:pt x="526" y="142"/>
                    <a:pt x="513" y="117"/>
                    <a:pt x="508" y="89"/>
                  </a:cubicBezTo>
                  <a:cubicBezTo>
                    <a:pt x="503" y="61"/>
                    <a:pt x="503" y="0"/>
                    <a:pt x="503" y="0"/>
                  </a:cubicBezTo>
                  <a:cubicBezTo>
                    <a:pt x="407" y="38"/>
                    <a:pt x="407" y="38"/>
                    <a:pt x="407" y="38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1" y="61"/>
                    <a:pt x="305" y="89"/>
                  </a:cubicBezTo>
                  <a:cubicBezTo>
                    <a:pt x="301" y="117"/>
                    <a:pt x="287" y="142"/>
                    <a:pt x="266" y="149"/>
                  </a:cubicBezTo>
                  <a:cubicBezTo>
                    <a:pt x="228" y="160"/>
                    <a:pt x="57" y="223"/>
                    <a:pt x="33" y="248"/>
                  </a:cubicBezTo>
                  <a:cubicBezTo>
                    <a:pt x="20" y="262"/>
                    <a:pt x="8" y="297"/>
                    <a:pt x="0" y="338"/>
                  </a:cubicBezTo>
                  <a:cubicBezTo>
                    <a:pt x="105" y="428"/>
                    <a:pt x="240" y="485"/>
                    <a:pt x="389" y="489"/>
                  </a:cubicBezTo>
                  <a:cubicBezTo>
                    <a:pt x="395" y="489"/>
                    <a:pt x="401" y="489"/>
                    <a:pt x="407" y="489"/>
                  </a:cubicBezTo>
                  <a:cubicBezTo>
                    <a:pt x="414" y="489"/>
                    <a:pt x="421" y="489"/>
                    <a:pt x="428" y="489"/>
                  </a:cubicBezTo>
                  <a:cubicBezTo>
                    <a:pt x="575" y="484"/>
                    <a:pt x="709" y="428"/>
                    <a:pt x="814" y="339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89"/>
            <p:cNvSpPr>
              <a:spLocks/>
            </p:cNvSpPr>
            <p:nvPr/>
          </p:nvSpPr>
          <p:spPr bwMode="auto">
            <a:xfrm>
              <a:off x="4433094" y="4297363"/>
              <a:ext cx="1216025" cy="796925"/>
            </a:xfrm>
            <a:custGeom>
              <a:avLst/>
              <a:gdLst>
                <a:gd name="T0" fmla="*/ 162 w 324"/>
                <a:gd name="T1" fmla="*/ 212 h 212"/>
                <a:gd name="T2" fmla="*/ 324 w 324"/>
                <a:gd name="T3" fmla="*/ 156 h 212"/>
                <a:gd name="T4" fmla="*/ 303 w 324"/>
                <a:gd name="T5" fmla="*/ 149 h 212"/>
                <a:gd name="T6" fmla="*/ 263 w 324"/>
                <a:gd name="T7" fmla="*/ 89 h 212"/>
                <a:gd name="T8" fmla="*/ 258 w 324"/>
                <a:gd name="T9" fmla="*/ 0 h 212"/>
                <a:gd name="T10" fmla="*/ 162 w 324"/>
                <a:gd name="T11" fmla="*/ 38 h 212"/>
                <a:gd name="T12" fmla="*/ 65 w 324"/>
                <a:gd name="T13" fmla="*/ 0 h 212"/>
                <a:gd name="T14" fmla="*/ 60 w 324"/>
                <a:gd name="T15" fmla="*/ 89 h 212"/>
                <a:gd name="T16" fmla="*/ 21 w 324"/>
                <a:gd name="T17" fmla="*/ 149 h 212"/>
                <a:gd name="T18" fmla="*/ 0 w 324"/>
                <a:gd name="T19" fmla="*/ 156 h 212"/>
                <a:gd name="T20" fmla="*/ 162 w 324"/>
                <a:gd name="T21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4" h="212">
                  <a:moveTo>
                    <a:pt x="162" y="212"/>
                  </a:moveTo>
                  <a:cubicBezTo>
                    <a:pt x="225" y="212"/>
                    <a:pt x="282" y="190"/>
                    <a:pt x="324" y="156"/>
                  </a:cubicBezTo>
                  <a:cubicBezTo>
                    <a:pt x="315" y="153"/>
                    <a:pt x="308" y="150"/>
                    <a:pt x="303" y="149"/>
                  </a:cubicBezTo>
                  <a:cubicBezTo>
                    <a:pt x="281" y="142"/>
                    <a:pt x="268" y="117"/>
                    <a:pt x="263" y="89"/>
                  </a:cubicBezTo>
                  <a:cubicBezTo>
                    <a:pt x="258" y="61"/>
                    <a:pt x="258" y="0"/>
                    <a:pt x="258" y="0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6" y="61"/>
                    <a:pt x="60" y="89"/>
                  </a:cubicBezTo>
                  <a:cubicBezTo>
                    <a:pt x="56" y="117"/>
                    <a:pt x="42" y="142"/>
                    <a:pt x="21" y="149"/>
                  </a:cubicBezTo>
                  <a:cubicBezTo>
                    <a:pt x="16" y="150"/>
                    <a:pt x="9" y="153"/>
                    <a:pt x="0" y="156"/>
                  </a:cubicBezTo>
                  <a:cubicBezTo>
                    <a:pt x="42" y="190"/>
                    <a:pt x="99" y="212"/>
                    <a:pt x="162" y="212"/>
                  </a:cubicBezTo>
                  <a:close/>
                </a:path>
              </a:pathLst>
            </a:custGeom>
            <a:solidFill>
              <a:srgbClr val="F4D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90"/>
            <p:cNvSpPr>
              <a:spLocks/>
            </p:cNvSpPr>
            <p:nvPr/>
          </p:nvSpPr>
          <p:spPr bwMode="auto">
            <a:xfrm>
              <a:off x="4675981" y="4297363"/>
              <a:ext cx="865188" cy="560388"/>
            </a:xfrm>
            <a:custGeom>
              <a:avLst/>
              <a:gdLst>
                <a:gd name="T0" fmla="*/ 198 w 230"/>
                <a:gd name="T1" fmla="*/ 89 h 149"/>
                <a:gd name="T2" fmla="*/ 193 w 230"/>
                <a:gd name="T3" fmla="*/ 0 h 149"/>
                <a:gd name="T4" fmla="*/ 97 w 230"/>
                <a:gd name="T5" fmla="*/ 38 h 149"/>
                <a:gd name="T6" fmla="*/ 24 w 230"/>
                <a:gd name="T7" fmla="*/ 10 h 149"/>
                <a:gd name="T8" fmla="*/ 0 w 230"/>
                <a:gd name="T9" fmla="*/ 22 h 149"/>
                <a:gd name="T10" fmla="*/ 144 w 230"/>
                <a:gd name="T11" fmla="*/ 147 h 149"/>
                <a:gd name="T12" fmla="*/ 230 w 230"/>
                <a:gd name="T13" fmla="*/ 145 h 149"/>
                <a:gd name="T14" fmla="*/ 198 w 230"/>
                <a:gd name="T15" fmla="*/ 8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149">
                  <a:moveTo>
                    <a:pt x="198" y="89"/>
                  </a:moveTo>
                  <a:cubicBezTo>
                    <a:pt x="193" y="61"/>
                    <a:pt x="193" y="0"/>
                    <a:pt x="193" y="0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42" y="143"/>
                    <a:pt x="144" y="147"/>
                  </a:cubicBezTo>
                  <a:cubicBezTo>
                    <a:pt x="174" y="149"/>
                    <a:pt x="203" y="147"/>
                    <a:pt x="230" y="145"/>
                  </a:cubicBezTo>
                  <a:cubicBezTo>
                    <a:pt x="213" y="135"/>
                    <a:pt x="202" y="113"/>
                    <a:pt x="198" y="89"/>
                  </a:cubicBezTo>
                  <a:close/>
                </a:path>
              </a:pathLst>
            </a:custGeom>
            <a:solidFill>
              <a:srgbClr val="EBC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92"/>
            <p:cNvSpPr>
              <a:spLocks/>
            </p:cNvSpPr>
            <p:nvPr/>
          </p:nvSpPr>
          <p:spPr bwMode="auto">
            <a:xfrm>
              <a:off x="4052094" y="2189163"/>
              <a:ext cx="1728788" cy="2363788"/>
            </a:xfrm>
            <a:custGeom>
              <a:avLst/>
              <a:gdLst>
                <a:gd name="T0" fmla="*/ 270 w 460"/>
                <a:gd name="T1" fmla="*/ 629 h 629"/>
                <a:gd name="T2" fmla="*/ 439 w 460"/>
                <a:gd name="T3" fmla="*/ 468 h 629"/>
                <a:gd name="T4" fmla="*/ 460 w 460"/>
                <a:gd name="T5" fmla="*/ 325 h 629"/>
                <a:gd name="T6" fmla="*/ 269 w 460"/>
                <a:gd name="T7" fmla="*/ 1 h 629"/>
                <a:gd name="T8" fmla="*/ 263 w 460"/>
                <a:gd name="T9" fmla="*/ 0 h 629"/>
                <a:gd name="T10" fmla="*/ 258 w 460"/>
                <a:gd name="T11" fmla="*/ 1 h 629"/>
                <a:gd name="T12" fmla="*/ 67 w 460"/>
                <a:gd name="T13" fmla="*/ 325 h 629"/>
                <a:gd name="T14" fmla="*/ 88 w 460"/>
                <a:gd name="T15" fmla="*/ 468 h 629"/>
                <a:gd name="T16" fmla="*/ 257 w 460"/>
                <a:gd name="T17" fmla="*/ 629 h 629"/>
                <a:gd name="T18" fmla="*/ 263 w 460"/>
                <a:gd name="T19" fmla="*/ 629 h 629"/>
                <a:gd name="T20" fmla="*/ 270 w 460"/>
                <a:gd name="T21" fmla="*/ 629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0" h="629">
                  <a:moveTo>
                    <a:pt x="270" y="629"/>
                  </a:moveTo>
                  <a:cubicBezTo>
                    <a:pt x="364" y="619"/>
                    <a:pt x="425" y="503"/>
                    <a:pt x="439" y="468"/>
                  </a:cubicBezTo>
                  <a:cubicBezTo>
                    <a:pt x="454" y="431"/>
                    <a:pt x="460" y="325"/>
                    <a:pt x="460" y="325"/>
                  </a:cubicBezTo>
                  <a:cubicBezTo>
                    <a:pt x="420" y="203"/>
                    <a:pt x="269" y="1"/>
                    <a:pt x="269" y="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58" y="1"/>
                    <a:pt x="258" y="1"/>
                    <a:pt x="258" y="1"/>
                  </a:cubicBezTo>
                  <a:cubicBezTo>
                    <a:pt x="258" y="1"/>
                    <a:pt x="0" y="0"/>
                    <a:pt x="67" y="325"/>
                  </a:cubicBezTo>
                  <a:cubicBezTo>
                    <a:pt x="67" y="325"/>
                    <a:pt x="73" y="431"/>
                    <a:pt x="88" y="468"/>
                  </a:cubicBezTo>
                  <a:cubicBezTo>
                    <a:pt x="102" y="503"/>
                    <a:pt x="163" y="619"/>
                    <a:pt x="257" y="629"/>
                  </a:cubicBezTo>
                  <a:cubicBezTo>
                    <a:pt x="257" y="629"/>
                    <a:pt x="260" y="629"/>
                    <a:pt x="263" y="629"/>
                  </a:cubicBezTo>
                  <a:cubicBezTo>
                    <a:pt x="267" y="629"/>
                    <a:pt x="270" y="629"/>
                    <a:pt x="270" y="629"/>
                  </a:cubicBezTo>
                  <a:close/>
                </a:path>
              </a:pathLst>
            </a:custGeom>
            <a:solidFill>
              <a:srgbClr val="FFE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93"/>
            <p:cNvSpPr>
              <a:spLocks/>
            </p:cNvSpPr>
            <p:nvPr/>
          </p:nvSpPr>
          <p:spPr bwMode="auto">
            <a:xfrm>
              <a:off x="5041106" y="2189163"/>
              <a:ext cx="954088" cy="2363788"/>
            </a:xfrm>
            <a:custGeom>
              <a:avLst/>
              <a:gdLst>
                <a:gd name="T0" fmla="*/ 7 w 254"/>
                <a:gd name="T1" fmla="*/ 629 h 629"/>
                <a:gd name="T2" fmla="*/ 176 w 254"/>
                <a:gd name="T3" fmla="*/ 468 h 629"/>
                <a:gd name="T4" fmla="*/ 197 w 254"/>
                <a:gd name="T5" fmla="*/ 325 h 629"/>
                <a:gd name="T6" fmla="*/ 6 w 254"/>
                <a:gd name="T7" fmla="*/ 1 h 629"/>
                <a:gd name="T8" fmla="*/ 0 w 254"/>
                <a:gd name="T9" fmla="*/ 0 h 629"/>
                <a:gd name="T10" fmla="*/ 0 w 254"/>
                <a:gd name="T11" fmla="*/ 1 h 629"/>
                <a:gd name="T12" fmla="*/ 0 w 254"/>
                <a:gd name="T13" fmla="*/ 629 h 629"/>
                <a:gd name="T14" fmla="*/ 0 w 254"/>
                <a:gd name="T15" fmla="*/ 629 h 629"/>
                <a:gd name="T16" fmla="*/ 7 w 254"/>
                <a:gd name="T17" fmla="*/ 629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629">
                  <a:moveTo>
                    <a:pt x="7" y="629"/>
                  </a:moveTo>
                  <a:cubicBezTo>
                    <a:pt x="101" y="619"/>
                    <a:pt x="162" y="503"/>
                    <a:pt x="176" y="468"/>
                  </a:cubicBezTo>
                  <a:cubicBezTo>
                    <a:pt x="191" y="431"/>
                    <a:pt x="197" y="325"/>
                    <a:pt x="197" y="325"/>
                  </a:cubicBezTo>
                  <a:cubicBezTo>
                    <a:pt x="254" y="0"/>
                    <a:pt x="6" y="1"/>
                    <a:pt x="6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629"/>
                    <a:pt x="0" y="629"/>
                    <a:pt x="0" y="629"/>
                  </a:cubicBezTo>
                  <a:cubicBezTo>
                    <a:pt x="0" y="629"/>
                    <a:pt x="0" y="629"/>
                    <a:pt x="0" y="629"/>
                  </a:cubicBezTo>
                  <a:cubicBezTo>
                    <a:pt x="4" y="629"/>
                    <a:pt x="7" y="629"/>
                    <a:pt x="7" y="629"/>
                  </a:cubicBezTo>
                  <a:close/>
                </a:path>
              </a:pathLst>
            </a:custGeom>
            <a:solidFill>
              <a:srgbClr val="F4D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96"/>
            <p:cNvSpPr>
              <a:spLocks/>
            </p:cNvSpPr>
            <p:nvPr/>
          </p:nvSpPr>
          <p:spPr bwMode="auto">
            <a:xfrm>
              <a:off x="4188619" y="2151063"/>
              <a:ext cx="1704975" cy="1525588"/>
            </a:xfrm>
            <a:custGeom>
              <a:avLst/>
              <a:gdLst>
                <a:gd name="T0" fmla="*/ 389 w 454"/>
                <a:gd name="T1" fmla="*/ 51 h 406"/>
                <a:gd name="T2" fmla="*/ 227 w 454"/>
                <a:gd name="T3" fmla="*/ 0 h 406"/>
                <a:gd name="T4" fmla="*/ 65 w 454"/>
                <a:gd name="T5" fmla="*/ 51 h 406"/>
                <a:gd name="T6" fmla="*/ 6 w 454"/>
                <a:gd name="T7" fmla="*/ 242 h 406"/>
                <a:gd name="T8" fmla="*/ 45 w 454"/>
                <a:gd name="T9" fmla="*/ 379 h 406"/>
                <a:gd name="T10" fmla="*/ 65 w 454"/>
                <a:gd name="T11" fmla="*/ 270 h 406"/>
                <a:gd name="T12" fmla="*/ 229 w 454"/>
                <a:gd name="T13" fmla="*/ 229 h 406"/>
                <a:gd name="T14" fmla="*/ 346 w 454"/>
                <a:gd name="T15" fmla="*/ 167 h 406"/>
                <a:gd name="T16" fmla="*/ 404 w 454"/>
                <a:gd name="T17" fmla="*/ 258 h 406"/>
                <a:gd name="T18" fmla="*/ 408 w 454"/>
                <a:gd name="T19" fmla="*/ 379 h 406"/>
                <a:gd name="T20" fmla="*/ 447 w 454"/>
                <a:gd name="T21" fmla="*/ 242 h 406"/>
                <a:gd name="T22" fmla="*/ 389 w 454"/>
                <a:gd name="T23" fmla="*/ 5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4" h="406">
                  <a:moveTo>
                    <a:pt x="389" y="51"/>
                  </a:moveTo>
                  <a:cubicBezTo>
                    <a:pt x="337" y="0"/>
                    <a:pt x="227" y="0"/>
                    <a:pt x="227" y="0"/>
                  </a:cubicBezTo>
                  <a:cubicBezTo>
                    <a:pt x="227" y="0"/>
                    <a:pt x="117" y="0"/>
                    <a:pt x="65" y="51"/>
                  </a:cubicBezTo>
                  <a:cubicBezTo>
                    <a:pt x="13" y="103"/>
                    <a:pt x="0" y="153"/>
                    <a:pt x="6" y="242"/>
                  </a:cubicBezTo>
                  <a:cubicBezTo>
                    <a:pt x="6" y="242"/>
                    <a:pt x="26" y="352"/>
                    <a:pt x="45" y="379"/>
                  </a:cubicBezTo>
                  <a:cubicBezTo>
                    <a:pt x="64" y="406"/>
                    <a:pt x="27" y="292"/>
                    <a:pt x="65" y="270"/>
                  </a:cubicBezTo>
                  <a:cubicBezTo>
                    <a:pt x="103" y="249"/>
                    <a:pt x="162" y="253"/>
                    <a:pt x="229" y="229"/>
                  </a:cubicBezTo>
                  <a:cubicBezTo>
                    <a:pt x="294" y="205"/>
                    <a:pt x="330" y="184"/>
                    <a:pt x="346" y="167"/>
                  </a:cubicBezTo>
                  <a:cubicBezTo>
                    <a:pt x="359" y="198"/>
                    <a:pt x="390" y="217"/>
                    <a:pt x="404" y="258"/>
                  </a:cubicBezTo>
                  <a:cubicBezTo>
                    <a:pt x="418" y="300"/>
                    <a:pt x="389" y="406"/>
                    <a:pt x="408" y="379"/>
                  </a:cubicBezTo>
                  <a:cubicBezTo>
                    <a:pt x="427" y="352"/>
                    <a:pt x="447" y="242"/>
                    <a:pt x="447" y="242"/>
                  </a:cubicBezTo>
                  <a:cubicBezTo>
                    <a:pt x="454" y="153"/>
                    <a:pt x="440" y="103"/>
                    <a:pt x="389" y="51"/>
                  </a:cubicBezTo>
                  <a:close/>
                </a:path>
              </a:pathLst>
            </a:custGeom>
            <a:solidFill>
              <a:srgbClr val="AA3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98"/>
            <p:cNvSpPr>
              <a:spLocks/>
            </p:cNvSpPr>
            <p:nvPr/>
          </p:nvSpPr>
          <p:spPr bwMode="auto">
            <a:xfrm>
              <a:off x="4887119" y="5297488"/>
              <a:ext cx="153988" cy="838200"/>
            </a:xfrm>
            <a:custGeom>
              <a:avLst/>
              <a:gdLst>
                <a:gd name="T0" fmla="*/ 23 w 41"/>
                <a:gd name="T1" fmla="*/ 0 h 223"/>
                <a:gd name="T2" fmla="*/ 0 w 41"/>
                <a:gd name="T3" fmla="*/ 222 h 223"/>
                <a:gd name="T4" fmla="*/ 23 w 41"/>
                <a:gd name="T5" fmla="*/ 223 h 223"/>
                <a:gd name="T6" fmla="*/ 41 w 41"/>
                <a:gd name="T7" fmla="*/ 223 h 223"/>
                <a:gd name="T8" fmla="*/ 41 w 41"/>
                <a:gd name="T9" fmla="*/ 3 h 223"/>
                <a:gd name="T10" fmla="*/ 23 w 41"/>
                <a:gd name="T1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23">
                  <a:moveTo>
                    <a:pt x="23" y="0"/>
                  </a:moveTo>
                  <a:cubicBezTo>
                    <a:pt x="0" y="222"/>
                    <a:pt x="0" y="222"/>
                    <a:pt x="0" y="222"/>
                  </a:cubicBezTo>
                  <a:cubicBezTo>
                    <a:pt x="8" y="222"/>
                    <a:pt x="15" y="223"/>
                    <a:pt x="23" y="223"/>
                  </a:cubicBezTo>
                  <a:cubicBezTo>
                    <a:pt x="29" y="223"/>
                    <a:pt x="35" y="223"/>
                    <a:pt x="41" y="223"/>
                  </a:cubicBezTo>
                  <a:cubicBezTo>
                    <a:pt x="41" y="3"/>
                    <a:pt x="41" y="3"/>
                    <a:pt x="41" y="3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98C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99"/>
            <p:cNvSpPr>
              <a:spLocks/>
            </p:cNvSpPr>
            <p:nvPr/>
          </p:nvSpPr>
          <p:spPr bwMode="auto">
            <a:xfrm>
              <a:off x="5041106" y="5297488"/>
              <a:ext cx="150813" cy="838200"/>
            </a:xfrm>
            <a:custGeom>
              <a:avLst/>
              <a:gdLst>
                <a:gd name="T0" fmla="*/ 40 w 40"/>
                <a:gd name="T1" fmla="*/ 222 h 223"/>
                <a:gd name="T2" fmla="*/ 17 w 40"/>
                <a:gd name="T3" fmla="*/ 0 h 223"/>
                <a:gd name="T4" fmla="*/ 0 w 40"/>
                <a:gd name="T5" fmla="*/ 3 h 223"/>
                <a:gd name="T6" fmla="*/ 0 w 40"/>
                <a:gd name="T7" fmla="*/ 223 h 223"/>
                <a:gd name="T8" fmla="*/ 21 w 40"/>
                <a:gd name="T9" fmla="*/ 223 h 223"/>
                <a:gd name="T10" fmla="*/ 40 w 40"/>
                <a:gd name="T11" fmla="*/ 22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23">
                  <a:moveTo>
                    <a:pt x="40" y="222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7" y="223"/>
                    <a:pt x="14" y="223"/>
                    <a:pt x="21" y="223"/>
                  </a:cubicBezTo>
                  <a:cubicBezTo>
                    <a:pt x="27" y="223"/>
                    <a:pt x="34" y="222"/>
                    <a:pt x="40" y="222"/>
                  </a:cubicBezTo>
                  <a:close/>
                </a:path>
              </a:pathLst>
            </a:custGeom>
            <a:solidFill>
              <a:srgbClr val="8DB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00"/>
            <p:cNvSpPr>
              <a:spLocks/>
            </p:cNvSpPr>
            <p:nvPr/>
          </p:nvSpPr>
          <p:spPr bwMode="auto">
            <a:xfrm>
              <a:off x="3512344" y="4864101"/>
              <a:ext cx="1528763" cy="1271588"/>
            </a:xfrm>
            <a:custGeom>
              <a:avLst/>
              <a:gdLst>
                <a:gd name="T0" fmla="*/ 259 w 407"/>
                <a:gd name="T1" fmla="*/ 0 h 338"/>
                <a:gd name="T2" fmla="*/ 33 w 407"/>
                <a:gd name="T3" fmla="*/ 97 h 338"/>
                <a:gd name="T4" fmla="*/ 0 w 407"/>
                <a:gd name="T5" fmla="*/ 187 h 338"/>
                <a:gd name="T6" fmla="*/ 389 w 407"/>
                <a:gd name="T7" fmla="*/ 338 h 338"/>
                <a:gd name="T8" fmla="*/ 407 w 407"/>
                <a:gd name="T9" fmla="*/ 338 h 338"/>
                <a:gd name="T10" fmla="*/ 407 w 407"/>
                <a:gd name="T11" fmla="*/ 338 h 338"/>
                <a:gd name="T12" fmla="*/ 407 w 407"/>
                <a:gd name="T13" fmla="*/ 284 h 338"/>
                <a:gd name="T14" fmla="*/ 259 w 407"/>
                <a:gd name="T1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7" h="338">
                  <a:moveTo>
                    <a:pt x="259" y="0"/>
                  </a:moveTo>
                  <a:cubicBezTo>
                    <a:pt x="212" y="15"/>
                    <a:pt x="56" y="73"/>
                    <a:pt x="33" y="97"/>
                  </a:cubicBezTo>
                  <a:cubicBezTo>
                    <a:pt x="20" y="111"/>
                    <a:pt x="8" y="146"/>
                    <a:pt x="0" y="187"/>
                  </a:cubicBezTo>
                  <a:cubicBezTo>
                    <a:pt x="105" y="277"/>
                    <a:pt x="240" y="334"/>
                    <a:pt x="389" y="338"/>
                  </a:cubicBezTo>
                  <a:cubicBezTo>
                    <a:pt x="395" y="338"/>
                    <a:pt x="401" y="338"/>
                    <a:pt x="407" y="338"/>
                  </a:cubicBezTo>
                  <a:cubicBezTo>
                    <a:pt x="407" y="338"/>
                    <a:pt x="407" y="338"/>
                    <a:pt x="407" y="338"/>
                  </a:cubicBezTo>
                  <a:cubicBezTo>
                    <a:pt x="407" y="284"/>
                    <a:pt x="407" y="284"/>
                    <a:pt x="407" y="284"/>
                  </a:cubicBezTo>
                  <a:cubicBezTo>
                    <a:pt x="407" y="284"/>
                    <a:pt x="309" y="115"/>
                    <a:pt x="259" y="0"/>
                  </a:cubicBezTo>
                  <a:close/>
                </a:path>
              </a:pathLst>
            </a:custGeom>
            <a:solidFill>
              <a:srgbClr val="373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01"/>
            <p:cNvSpPr>
              <a:spLocks/>
            </p:cNvSpPr>
            <p:nvPr/>
          </p:nvSpPr>
          <p:spPr bwMode="auto">
            <a:xfrm>
              <a:off x="5041106" y="4864101"/>
              <a:ext cx="1528763" cy="1271588"/>
            </a:xfrm>
            <a:custGeom>
              <a:avLst/>
              <a:gdLst>
                <a:gd name="T0" fmla="*/ 407 w 407"/>
                <a:gd name="T1" fmla="*/ 188 h 338"/>
                <a:gd name="T2" fmla="*/ 374 w 407"/>
                <a:gd name="T3" fmla="*/ 97 h 338"/>
                <a:gd name="T4" fmla="*/ 148 w 407"/>
                <a:gd name="T5" fmla="*/ 0 h 338"/>
                <a:gd name="T6" fmla="*/ 0 w 407"/>
                <a:gd name="T7" fmla="*/ 284 h 338"/>
                <a:gd name="T8" fmla="*/ 0 w 407"/>
                <a:gd name="T9" fmla="*/ 338 h 338"/>
                <a:gd name="T10" fmla="*/ 21 w 407"/>
                <a:gd name="T11" fmla="*/ 338 h 338"/>
                <a:gd name="T12" fmla="*/ 407 w 407"/>
                <a:gd name="T13" fmla="*/ 18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7" h="338">
                  <a:moveTo>
                    <a:pt x="407" y="188"/>
                  </a:moveTo>
                  <a:cubicBezTo>
                    <a:pt x="399" y="147"/>
                    <a:pt x="387" y="111"/>
                    <a:pt x="374" y="97"/>
                  </a:cubicBezTo>
                  <a:cubicBezTo>
                    <a:pt x="351" y="73"/>
                    <a:pt x="195" y="16"/>
                    <a:pt x="148" y="0"/>
                  </a:cubicBezTo>
                  <a:cubicBezTo>
                    <a:pt x="97" y="117"/>
                    <a:pt x="0" y="284"/>
                    <a:pt x="0" y="284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7" y="338"/>
                    <a:pt x="14" y="338"/>
                    <a:pt x="21" y="338"/>
                  </a:cubicBezTo>
                  <a:cubicBezTo>
                    <a:pt x="168" y="333"/>
                    <a:pt x="302" y="277"/>
                    <a:pt x="407" y="188"/>
                  </a:cubicBezTo>
                  <a:close/>
                </a:path>
              </a:pathLst>
            </a:custGeom>
            <a:solidFill>
              <a:srgbClr val="2A2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02"/>
            <p:cNvSpPr>
              <a:spLocks/>
            </p:cNvSpPr>
            <p:nvPr/>
          </p:nvSpPr>
          <p:spPr bwMode="auto">
            <a:xfrm>
              <a:off x="4433094" y="4751388"/>
              <a:ext cx="608013" cy="593725"/>
            </a:xfrm>
            <a:custGeom>
              <a:avLst/>
              <a:gdLst>
                <a:gd name="T0" fmla="*/ 44 w 162"/>
                <a:gd name="T1" fmla="*/ 0 h 158"/>
                <a:gd name="T2" fmla="*/ 162 w 162"/>
                <a:gd name="T3" fmla="*/ 91 h 158"/>
                <a:gd name="T4" fmla="*/ 117 w 162"/>
                <a:gd name="T5" fmla="*/ 158 h 158"/>
                <a:gd name="T6" fmla="*/ 0 w 162"/>
                <a:gd name="T7" fmla="*/ 35 h 158"/>
                <a:gd name="T8" fmla="*/ 44 w 162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8">
                  <a:moveTo>
                    <a:pt x="44" y="0"/>
                  </a:moveTo>
                  <a:cubicBezTo>
                    <a:pt x="162" y="91"/>
                    <a:pt x="162" y="91"/>
                    <a:pt x="162" y="91"/>
                  </a:cubicBezTo>
                  <a:cubicBezTo>
                    <a:pt x="117" y="158"/>
                    <a:pt x="117" y="158"/>
                    <a:pt x="117" y="15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17" y="6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03"/>
            <p:cNvSpPr>
              <a:spLocks/>
            </p:cNvSpPr>
            <p:nvPr/>
          </p:nvSpPr>
          <p:spPr bwMode="auto">
            <a:xfrm>
              <a:off x="5041106" y="4751388"/>
              <a:ext cx="608013" cy="593725"/>
            </a:xfrm>
            <a:custGeom>
              <a:avLst/>
              <a:gdLst>
                <a:gd name="T0" fmla="*/ 117 w 162"/>
                <a:gd name="T1" fmla="*/ 0 h 158"/>
                <a:gd name="T2" fmla="*/ 0 w 162"/>
                <a:gd name="T3" fmla="*/ 91 h 158"/>
                <a:gd name="T4" fmla="*/ 44 w 162"/>
                <a:gd name="T5" fmla="*/ 158 h 158"/>
                <a:gd name="T6" fmla="*/ 162 w 162"/>
                <a:gd name="T7" fmla="*/ 35 h 158"/>
                <a:gd name="T8" fmla="*/ 117 w 162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8">
                  <a:moveTo>
                    <a:pt x="11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44" y="158"/>
                    <a:pt x="44" y="158"/>
                    <a:pt x="44" y="158"/>
                  </a:cubicBezTo>
                  <a:cubicBezTo>
                    <a:pt x="162" y="35"/>
                    <a:pt x="162" y="35"/>
                    <a:pt x="162" y="35"/>
                  </a:cubicBezTo>
                  <a:cubicBezTo>
                    <a:pt x="162" y="35"/>
                    <a:pt x="145" y="6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6" name="Picture 2" descr="Facebook hat rund 26 Millionen Nutzer in Deutsch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328" y="2587439"/>
            <a:ext cx="483436" cy="4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Zwischen 600.000 und 6 Millionen aktive Nutzer bei Google+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534" y="1521304"/>
            <a:ext cx="483436" cy="4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Zwischen einer halben und 11 Millionen deutsche Twitter-Nutz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427" y="4300498"/>
            <a:ext cx="483436" cy="4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https://buggisch.files.wordpress.com/2016/12/instagram-logo-100.png?w=75&amp;h=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622" y="2583215"/>
            <a:ext cx="483436" cy="4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WhatsApp beeindruckt mit mehr als 35 Millionen Nutzern in Deutsch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462" y="4296945"/>
            <a:ext cx="483436" cy="4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3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67883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260649"/>
            <a:ext cx="5305425" cy="360040"/>
          </a:xfrm>
        </p:spPr>
        <p:txBody>
          <a:bodyPr/>
          <a:lstStyle/>
          <a:p>
            <a:pPr algn="l"/>
            <a:r>
              <a:rPr lang="de-DE" dirty="0" err="1"/>
              <a:t>Feestdagen</a:t>
            </a:r>
            <a:endParaRPr lang="de-DE" dirty="0"/>
          </a:p>
        </p:txBody>
      </p:sp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453CA5A2-FB34-42D3-82CD-94A2C7FCB16A}"/>
              </a:ext>
            </a:extLst>
          </p:cNvPr>
          <p:cNvSpPr txBox="1"/>
          <p:nvPr/>
        </p:nvSpPr>
        <p:spPr>
          <a:xfrm>
            <a:off x="190500" y="1507671"/>
            <a:ext cx="62865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chemeClr val="bg1"/>
                </a:solidFill>
              </a:rPr>
              <a:t>Feestdagen</a:t>
            </a:r>
            <a:endParaRPr lang="de-DE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Vrijdag</a:t>
            </a:r>
            <a:r>
              <a:rPr lang="de-DE" dirty="0">
                <a:solidFill>
                  <a:schemeClr val="bg1"/>
                </a:solidFill>
              </a:rPr>
              <a:t> 		30.03.2018	Goede </a:t>
            </a:r>
            <a:r>
              <a:rPr lang="de-DE" dirty="0" err="1">
                <a:solidFill>
                  <a:schemeClr val="bg1"/>
                </a:solidFill>
              </a:rPr>
              <a:t>Vrijdag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Maandag</a:t>
            </a:r>
            <a:r>
              <a:rPr lang="de-DE" dirty="0">
                <a:solidFill>
                  <a:schemeClr val="bg1"/>
                </a:solidFill>
              </a:rPr>
              <a:t> 	02.04.2018 	</a:t>
            </a:r>
            <a:r>
              <a:rPr lang="de-DE" dirty="0" err="1">
                <a:solidFill>
                  <a:schemeClr val="bg1"/>
                </a:solidFill>
              </a:rPr>
              <a:t>Eerste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Paasdag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Dinsdag</a:t>
            </a:r>
            <a:r>
              <a:rPr lang="de-DE" dirty="0">
                <a:solidFill>
                  <a:schemeClr val="bg1"/>
                </a:solidFill>
              </a:rPr>
              <a:t>		01.05.2018  	Dag van de </a:t>
            </a:r>
            <a:r>
              <a:rPr lang="de-DE" dirty="0" err="1">
                <a:solidFill>
                  <a:schemeClr val="bg1"/>
                </a:solidFill>
              </a:rPr>
              <a:t>arbeid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Donderdag</a:t>
            </a:r>
            <a:r>
              <a:rPr lang="de-DE" dirty="0">
                <a:solidFill>
                  <a:schemeClr val="bg1"/>
                </a:solidFill>
              </a:rPr>
              <a:t> 	10.05.2018 	</a:t>
            </a:r>
            <a:r>
              <a:rPr lang="de-DE" dirty="0" err="1">
                <a:solidFill>
                  <a:schemeClr val="bg1"/>
                </a:solidFill>
              </a:rPr>
              <a:t>Hemelvaartsdag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Donderdag</a:t>
            </a:r>
            <a:r>
              <a:rPr lang="de-DE" dirty="0">
                <a:solidFill>
                  <a:schemeClr val="bg1"/>
                </a:solidFill>
              </a:rPr>
              <a:t> 	31.05.2018 	</a:t>
            </a:r>
            <a:r>
              <a:rPr lang="de-DE" dirty="0" err="1">
                <a:solidFill>
                  <a:schemeClr val="bg1"/>
                </a:solidFill>
              </a:rPr>
              <a:t>Sacramentsdag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Woensdag</a:t>
            </a:r>
            <a:r>
              <a:rPr lang="de-DE">
                <a:solidFill>
                  <a:schemeClr val="bg1"/>
                </a:solidFill>
              </a:rPr>
              <a:t>	</a:t>
            </a:r>
            <a:r>
              <a:rPr lang="de-DE" smtClean="0">
                <a:solidFill>
                  <a:schemeClr val="bg1"/>
                </a:solidFill>
              </a:rPr>
              <a:t>03.10.2018</a:t>
            </a:r>
            <a:r>
              <a:rPr lang="de-DE" dirty="0">
                <a:solidFill>
                  <a:schemeClr val="bg1"/>
                </a:solidFill>
              </a:rPr>
              <a:t>	Tag der Deutschen Einheit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Donderdag</a:t>
            </a:r>
            <a:r>
              <a:rPr lang="de-DE" dirty="0">
                <a:solidFill>
                  <a:schemeClr val="bg1"/>
                </a:solidFill>
              </a:rPr>
              <a:t>	01.11.2018	Allerheiligen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="" xmlns:a16="http://schemas.microsoft.com/office/drawing/2014/main" id="{F360D07D-84BE-45B7-978D-6175DBF0ABFF}"/>
              </a:ext>
            </a:extLst>
          </p:cNvPr>
          <p:cNvSpPr txBox="1"/>
          <p:nvPr/>
        </p:nvSpPr>
        <p:spPr>
          <a:xfrm>
            <a:off x="6749143" y="1507671"/>
            <a:ext cx="56496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chemeClr val="bg1"/>
                </a:solidFill>
              </a:rPr>
              <a:t>Schoolvakantie</a:t>
            </a:r>
            <a:endParaRPr lang="de-DE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Voorjaar</a:t>
            </a:r>
            <a:r>
              <a:rPr lang="de-DE" dirty="0">
                <a:solidFill>
                  <a:schemeClr val="bg1"/>
                </a:solidFill>
              </a:rPr>
              <a:t>		26.03.2018 – 07.04.2018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Pinksteren</a:t>
            </a:r>
            <a:r>
              <a:rPr lang="de-DE" dirty="0">
                <a:solidFill>
                  <a:schemeClr val="bg1"/>
                </a:solidFill>
              </a:rPr>
              <a:t>	22.05.2018 – 25.05.2018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Zomer</a:t>
            </a:r>
            <a:r>
              <a:rPr lang="de-DE" dirty="0">
                <a:solidFill>
                  <a:schemeClr val="bg1"/>
                </a:solidFill>
              </a:rPr>
              <a:t>		17.07.2018 – 29.08.2018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1"/>
                </a:solidFill>
              </a:rPr>
              <a:t>Herfst</a:t>
            </a:r>
            <a:r>
              <a:rPr lang="de-DE" dirty="0">
                <a:solidFill>
                  <a:schemeClr val="bg1"/>
                </a:solidFill>
              </a:rPr>
              <a:t>		23.10.2018 – 04.11.2018</a:t>
            </a: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" y="196035"/>
            <a:ext cx="2667000" cy="446653"/>
          </a:xfrm>
        </p:spPr>
        <p:txBody>
          <a:bodyPr/>
          <a:lstStyle/>
          <a:p>
            <a:r>
              <a:rPr lang="nl-NL" dirty="0"/>
              <a:t>Wie zijn wij?</a:t>
            </a:r>
          </a:p>
        </p:txBody>
      </p:sp>
    </p:spTree>
    <p:extLst>
      <p:ext uri="{BB962C8B-B14F-4D97-AF65-F5344CB8AC3E}">
        <p14:creationId xmlns:p14="http://schemas.microsoft.com/office/powerpoint/2010/main" val="237236247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62" y="1266825"/>
            <a:ext cx="5802287" cy="417764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39" y="0"/>
            <a:ext cx="11391122" cy="6858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79">
            <a:off x="3432253" y="1534457"/>
            <a:ext cx="5049702" cy="31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/>
              <a:t>Samen </a:t>
            </a:r>
            <a:r>
              <a:rPr lang="de-DE" dirty="0" err="1"/>
              <a:t>sterk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06" y="2223307"/>
            <a:ext cx="5374434" cy="48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Herhaling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3128" y="6567055"/>
            <a:ext cx="163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dpa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7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y-NL" dirty="0">
                <a:solidFill>
                  <a:schemeClr val="bg1"/>
                </a:solidFill>
              </a:rPr>
              <a:t>360° aanpak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63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Onbekend</a:t>
            </a:r>
            <a:r>
              <a:rPr lang="de-DE" dirty="0"/>
              <a:t> </a:t>
            </a:r>
            <a:r>
              <a:rPr lang="de-DE" dirty="0" err="1"/>
              <a:t>maakt</a:t>
            </a:r>
            <a:r>
              <a:rPr lang="de-DE" dirty="0"/>
              <a:t> </a:t>
            </a:r>
            <a:r>
              <a:rPr lang="de-DE" dirty="0" err="1"/>
              <a:t>onbemind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3128" y="6567055"/>
            <a:ext cx="163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Shutterstock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/>
              <a:t>Storytelling</a:t>
            </a:r>
          </a:p>
        </p:txBody>
      </p:sp>
    </p:spTree>
    <p:extLst>
      <p:ext uri="{BB962C8B-B14F-4D97-AF65-F5344CB8AC3E}">
        <p14:creationId xmlns:p14="http://schemas.microsoft.com/office/powerpoint/2010/main" val="17767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Doelgroepgericht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3127" y="6567055"/>
            <a:ext cx="2115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2013 Scott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Griessel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Creatista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8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63773"/>
            <a:ext cx="2926080" cy="360040"/>
          </a:xfrm>
        </p:spPr>
        <p:txBody>
          <a:bodyPr/>
          <a:lstStyle/>
          <a:p>
            <a:pPr algn="l"/>
            <a:r>
              <a:rPr lang="de-DE" dirty="0" err="1"/>
              <a:t>Taal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3128" y="6567055"/>
            <a:ext cx="163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luftzone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Jaarrond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2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dirty="0" err="1"/>
              <a:t>Prijs</a:t>
            </a:r>
            <a:r>
              <a:rPr lang="de-DE" dirty="0"/>
              <a:t> - </a:t>
            </a:r>
            <a:r>
              <a:rPr lang="de-DE" dirty="0" err="1"/>
              <a:t>Kwaliteit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3128" y="6567055"/>
            <a:ext cx="163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2015 Mini Art Gallery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D3BFC1C-9F81-4460-AC3D-799F09308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32" y="267195"/>
            <a:ext cx="8819458" cy="51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261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08" y="591683"/>
            <a:ext cx="4472833" cy="4472833"/>
          </a:xfrm>
          <a:prstGeom prst="rect">
            <a:avLst/>
          </a:prstGeom>
        </p:spPr>
      </p:pic>
      <p:sp>
        <p:nvSpPr>
          <p:cNvPr id="5" name="Titel 2"/>
          <p:cNvSpPr txBox="1">
            <a:spLocks/>
          </p:cNvSpPr>
          <p:nvPr/>
        </p:nvSpPr>
        <p:spPr>
          <a:xfrm>
            <a:off x="0" y="3996098"/>
            <a:ext cx="12209250" cy="1579744"/>
          </a:xfrm>
          <a:prstGeom prst="rect">
            <a:avLst/>
          </a:prstGeom>
          <a:solidFill>
            <a:schemeClr val="accent5">
              <a:alpha val="94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nl-NL" sz="4800" dirty="0"/>
              <a:t>´</a:t>
            </a:r>
            <a:r>
              <a:rPr lang="nl-NL" sz="4800" dirty="0" err="1"/>
              <a:t>Zum</a:t>
            </a:r>
            <a:r>
              <a:rPr lang="nl-NL" sz="4800" dirty="0"/>
              <a:t> </a:t>
            </a:r>
            <a:r>
              <a:rPr lang="nl-NL" sz="4800" dirty="0" err="1"/>
              <a:t>guten</a:t>
            </a:r>
            <a:r>
              <a:rPr lang="nl-NL" sz="4800" dirty="0"/>
              <a:t> </a:t>
            </a:r>
            <a:r>
              <a:rPr lang="nl-NL" sz="4800" dirty="0" err="1"/>
              <a:t>Schluss</a:t>
            </a:r>
            <a:r>
              <a:rPr lang="nl-NL" sz="4800" dirty="0"/>
              <a:t>´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81794924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972800" cy="3632424"/>
          </a:xfrm>
        </p:spPr>
        <p:txBody>
          <a:bodyPr/>
          <a:lstStyle/>
          <a:p>
            <a:r>
              <a:rPr lang="nl-NL" dirty="0"/>
              <a:t>Bedankt voor uw aandacht!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r="136"/>
          <a:stretch>
            <a:fillRect/>
          </a:stretch>
        </p:blipFill>
        <p:spPr>
          <a:xfrm>
            <a:off x="0" y="73944"/>
            <a:ext cx="4617281" cy="119481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134110" y="3458761"/>
            <a:ext cx="1564194" cy="1442423"/>
          </a:xfrm>
          <a:prstGeom prst="ellipse">
            <a:avLst/>
          </a:prstGeom>
          <a:blipFill dpi="0" rotWithShape="1">
            <a:blip r:embed="rId4"/>
            <a:srcRect/>
            <a:stretch>
              <a:fillRect l="-48000" t="-26000" r="-57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feld 7"/>
          <p:cNvSpPr txBox="1"/>
          <p:nvPr/>
        </p:nvSpPr>
        <p:spPr>
          <a:xfrm>
            <a:off x="5845945" y="3703078"/>
            <a:ext cx="2627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Michael Siebers</a:t>
            </a:r>
          </a:p>
          <a:p>
            <a:r>
              <a:rPr lang="de-DE" sz="1200" i="1" dirty="0">
                <a:solidFill>
                  <a:schemeClr val="bg1"/>
                </a:solidFill>
              </a:rPr>
              <a:t>Projektmanager Marketing</a:t>
            </a:r>
          </a:p>
          <a:p>
            <a:r>
              <a:rPr lang="de-DE" sz="1200" dirty="0">
                <a:solidFill>
                  <a:schemeClr val="bg1"/>
                </a:solidFill>
              </a:rPr>
              <a:t>+49 (0)221 920 421 85</a:t>
            </a:r>
          </a:p>
          <a:p>
            <a:r>
              <a:rPr lang="de-DE" sz="1200" dirty="0">
                <a:solidFill>
                  <a:schemeClr val="bg1"/>
                </a:solidFill>
              </a:rPr>
              <a:t>msiebers@holland.com</a:t>
            </a:r>
            <a:r>
              <a:rPr lang="nl-NL" sz="1200" dirty="0">
                <a:solidFill>
                  <a:schemeClr val="bg1"/>
                </a:solidFill>
              </a:rPr>
              <a:t> </a:t>
            </a:r>
          </a:p>
          <a:p>
            <a:r>
              <a:rPr lang="nl-NL" sz="1200" dirty="0">
                <a:solidFill>
                  <a:schemeClr val="bg1"/>
                </a:solidFill>
              </a:rPr>
              <a:t>Twitter: @</a:t>
            </a:r>
            <a:r>
              <a:rPr lang="nl-NL" sz="1200" dirty="0" err="1">
                <a:solidFill>
                  <a:schemeClr val="bg1"/>
                </a:solidFill>
              </a:rPr>
              <a:t>MichaelSiebers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168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60649"/>
            <a:ext cx="3162463" cy="360040"/>
          </a:xfrm>
        </p:spPr>
        <p:txBody>
          <a:bodyPr/>
          <a:lstStyle/>
          <a:p>
            <a:pPr algn="l"/>
            <a:r>
              <a:rPr lang="de-DE" dirty="0" err="1"/>
              <a:t>Inwoners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175" y="1380178"/>
            <a:ext cx="1150340" cy="11503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419" y="1380178"/>
            <a:ext cx="1150340" cy="115034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9" y="1485077"/>
            <a:ext cx="222490" cy="582924"/>
          </a:xfrm>
          <a:prstGeom prst="rect">
            <a:avLst/>
          </a:prstGeom>
        </p:spPr>
      </p:pic>
      <p:pic>
        <p:nvPicPr>
          <p:cNvPr id="116" name="Grafik 11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51" y="1485077"/>
            <a:ext cx="222490" cy="582924"/>
          </a:xfrm>
          <a:prstGeom prst="rect">
            <a:avLst/>
          </a:prstGeom>
        </p:spPr>
      </p:pic>
      <p:pic>
        <p:nvPicPr>
          <p:cNvPr id="117" name="Grafik 11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93" y="1485077"/>
            <a:ext cx="222490" cy="582924"/>
          </a:xfrm>
          <a:prstGeom prst="rect">
            <a:avLst/>
          </a:prstGeom>
        </p:spPr>
      </p:pic>
      <p:pic>
        <p:nvPicPr>
          <p:cNvPr id="118" name="Grafik 11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35" y="1485077"/>
            <a:ext cx="222490" cy="582924"/>
          </a:xfrm>
          <a:prstGeom prst="rect">
            <a:avLst/>
          </a:prstGeom>
        </p:spPr>
      </p:pic>
      <p:pic>
        <p:nvPicPr>
          <p:cNvPr id="119" name="Grafik 11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040" y="1485077"/>
            <a:ext cx="222490" cy="582924"/>
          </a:xfrm>
          <a:prstGeom prst="rect">
            <a:avLst/>
          </a:prstGeom>
        </p:spPr>
      </p:pic>
      <p:pic>
        <p:nvPicPr>
          <p:cNvPr id="120" name="Grafik 11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762" y="1485077"/>
            <a:ext cx="222490" cy="582924"/>
          </a:xfrm>
          <a:prstGeom prst="rect">
            <a:avLst/>
          </a:prstGeom>
        </p:spPr>
      </p:pic>
      <p:pic>
        <p:nvPicPr>
          <p:cNvPr id="121" name="Grafik 12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604" y="1485077"/>
            <a:ext cx="222490" cy="582924"/>
          </a:xfrm>
          <a:prstGeom prst="rect">
            <a:avLst/>
          </a:prstGeom>
        </p:spPr>
      </p:pic>
      <p:pic>
        <p:nvPicPr>
          <p:cNvPr id="122" name="Grafik 12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446" y="1485077"/>
            <a:ext cx="222490" cy="582924"/>
          </a:xfrm>
          <a:prstGeom prst="rect">
            <a:avLst/>
          </a:prstGeom>
        </p:spPr>
      </p:pic>
      <p:pic>
        <p:nvPicPr>
          <p:cNvPr id="123" name="Grafik 12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251" y="1485077"/>
            <a:ext cx="222490" cy="582924"/>
          </a:xfrm>
          <a:prstGeom prst="rect">
            <a:avLst/>
          </a:prstGeom>
        </p:spPr>
      </p:pic>
      <p:pic>
        <p:nvPicPr>
          <p:cNvPr id="124" name="Grafik 12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973" y="1485077"/>
            <a:ext cx="222490" cy="582924"/>
          </a:xfrm>
          <a:prstGeom prst="rect">
            <a:avLst/>
          </a:prstGeom>
        </p:spPr>
      </p:pic>
      <p:pic>
        <p:nvPicPr>
          <p:cNvPr id="125" name="Grafik 12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815" y="1485077"/>
            <a:ext cx="222490" cy="582924"/>
          </a:xfrm>
          <a:prstGeom prst="rect">
            <a:avLst/>
          </a:prstGeom>
        </p:spPr>
      </p:pic>
      <p:pic>
        <p:nvPicPr>
          <p:cNvPr id="126" name="Grafik 12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657" y="1485077"/>
            <a:ext cx="222490" cy="582924"/>
          </a:xfrm>
          <a:prstGeom prst="rect">
            <a:avLst/>
          </a:prstGeom>
        </p:spPr>
      </p:pic>
      <p:pic>
        <p:nvPicPr>
          <p:cNvPr id="127" name="Grafik 12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598" y="1485077"/>
            <a:ext cx="222490" cy="582924"/>
          </a:xfrm>
          <a:prstGeom prst="rect">
            <a:avLst/>
          </a:prstGeom>
        </p:spPr>
      </p:pic>
      <p:pic>
        <p:nvPicPr>
          <p:cNvPr id="128" name="Grafik 12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20" y="1485077"/>
            <a:ext cx="222490" cy="582924"/>
          </a:xfrm>
          <a:prstGeom prst="rect">
            <a:avLst/>
          </a:prstGeom>
        </p:spPr>
      </p:pic>
      <p:pic>
        <p:nvPicPr>
          <p:cNvPr id="129" name="Grafik 12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162" y="1485077"/>
            <a:ext cx="222490" cy="582924"/>
          </a:xfrm>
          <a:prstGeom prst="rect">
            <a:avLst/>
          </a:prstGeom>
        </p:spPr>
      </p:pic>
      <p:pic>
        <p:nvPicPr>
          <p:cNvPr id="131" name="Grafik 13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9" y="2231035"/>
            <a:ext cx="222490" cy="582924"/>
          </a:xfrm>
          <a:prstGeom prst="rect">
            <a:avLst/>
          </a:prstGeom>
        </p:spPr>
      </p:pic>
      <p:pic>
        <p:nvPicPr>
          <p:cNvPr id="132" name="Grafik 13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51" y="2231035"/>
            <a:ext cx="222490" cy="582924"/>
          </a:xfrm>
          <a:prstGeom prst="rect">
            <a:avLst/>
          </a:prstGeom>
        </p:spPr>
      </p:pic>
      <p:pic>
        <p:nvPicPr>
          <p:cNvPr id="135" name="Grafik 13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527" y="1485077"/>
            <a:ext cx="222490" cy="582924"/>
          </a:xfrm>
          <a:prstGeom prst="rect">
            <a:avLst/>
          </a:prstGeom>
        </p:spPr>
      </p:pic>
      <p:pic>
        <p:nvPicPr>
          <p:cNvPr id="136" name="Grafik 13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249" y="1485077"/>
            <a:ext cx="222490" cy="582924"/>
          </a:xfrm>
          <a:prstGeom prst="rect">
            <a:avLst/>
          </a:prstGeom>
        </p:spPr>
      </p:pic>
      <p:pic>
        <p:nvPicPr>
          <p:cNvPr id="137" name="Grafik 13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091" y="1485077"/>
            <a:ext cx="222490" cy="582924"/>
          </a:xfrm>
          <a:prstGeom prst="rect">
            <a:avLst/>
          </a:prstGeom>
        </p:spPr>
      </p:pic>
      <p:pic>
        <p:nvPicPr>
          <p:cNvPr id="138" name="Grafik 13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33" y="1485077"/>
            <a:ext cx="222490" cy="582924"/>
          </a:xfrm>
          <a:prstGeom prst="rect">
            <a:avLst/>
          </a:prstGeom>
        </p:spPr>
      </p:pic>
      <p:pic>
        <p:nvPicPr>
          <p:cNvPr id="139" name="Grafik 13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38" y="1485077"/>
            <a:ext cx="222490" cy="582924"/>
          </a:xfrm>
          <a:prstGeom prst="rect">
            <a:avLst/>
          </a:prstGeom>
        </p:spPr>
      </p:pic>
      <p:pic>
        <p:nvPicPr>
          <p:cNvPr id="140" name="Grafik 13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60" y="1485077"/>
            <a:ext cx="222490" cy="582924"/>
          </a:xfrm>
          <a:prstGeom prst="rect">
            <a:avLst/>
          </a:prstGeom>
        </p:spPr>
      </p:pic>
      <p:pic>
        <p:nvPicPr>
          <p:cNvPr id="141" name="Grafik 14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302" y="1485077"/>
            <a:ext cx="222490" cy="582924"/>
          </a:xfrm>
          <a:prstGeom prst="rect">
            <a:avLst/>
          </a:prstGeom>
        </p:spPr>
      </p:pic>
      <p:pic>
        <p:nvPicPr>
          <p:cNvPr id="142" name="Grafik 14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44" y="1485077"/>
            <a:ext cx="222490" cy="582924"/>
          </a:xfrm>
          <a:prstGeom prst="rect">
            <a:avLst/>
          </a:prstGeom>
        </p:spPr>
      </p:pic>
      <p:pic>
        <p:nvPicPr>
          <p:cNvPr id="143" name="Grafik 14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949" y="1485077"/>
            <a:ext cx="222490" cy="582924"/>
          </a:xfrm>
          <a:prstGeom prst="rect">
            <a:avLst/>
          </a:prstGeom>
        </p:spPr>
      </p:pic>
      <p:pic>
        <p:nvPicPr>
          <p:cNvPr id="144" name="Grafik 14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671" y="1485077"/>
            <a:ext cx="222490" cy="582924"/>
          </a:xfrm>
          <a:prstGeom prst="rect">
            <a:avLst/>
          </a:prstGeom>
        </p:spPr>
      </p:pic>
      <p:pic>
        <p:nvPicPr>
          <p:cNvPr id="145" name="Grafik 14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513" y="1485077"/>
            <a:ext cx="222490" cy="582924"/>
          </a:xfrm>
          <a:prstGeom prst="rect">
            <a:avLst/>
          </a:prstGeom>
        </p:spPr>
      </p:pic>
      <p:pic>
        <p:nvPicPr>
          <p:cNvPr id="146" name="Grafik 14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355" y="1485077"/>
            <a:ext cx="222490" cy="582924"/>
          </a:xfrm>
          <a:prstGeom prst="rect">
            <a:avLst/>
          </a:prstGeom>
        </p:spPr>
      </p:pic>
      <p:pic>
        <p:nvPicPr>
          <p:cNvPr id="147" name="Grafik 14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296" y="1485077"/>
            <a:ext cx="222490" cy="582924"/>
          </a:xfrm>
          <a:prstGeom prst="rect">
            <a:avLst/>
          </a:prstGeom>
        </p:spPr>
      </p:pic>
      <p:pic>
        <p:nvPicPr>
          <p:cNvPr id="148" name="Grafik 14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018" y="1485077"/>
            <a:ext cx="222490" cy="582924"/>
          </a:xfrm>
          <a:prstGeom prst="rect">
            <a:avLst/>
          </a:prstGeom>
        </p:spPr>
      </p:pic>
      <p:pic>
        <p:nvPicPr>
          <p:cNvPr id="149" name="Grafik 14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860" y="1485077"/>
            <a:ext cx="222490" cy="582924"/>
          </a:xfrm>
          <a:prstGeom prst="rect">
            <a:avLst/>
          </a:prstGeom>
        </p:spPr>
      </p:pic>
      <p:pic>
        <p:nvPicPr>
          <p:cNvPr id="150" name="Grafik 14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527" y="2231035"/>
            <a:ext cx="222490" cy="582924"/>
          </a:xfrm>
          <a:prstGeom prst="rect">
            <a:avLst/>
          </a:prstGeom>
        </p:spPr>
      </p:pic>
      <p:pic>
        <p:nvPicPr>
          <p:cNvPr id="151" name="Grafik 15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249" y="2231035"/>
            <a:ext cx="222490" cy="582924"/>
          </a:xfrm>
          <a:prstGeom prst="rect">
            <a:avLst/>
          </a:prstGeom>
        </p:spPr>
      </p:pic>
      <p:pic>
        <p:nvPicPr>
          <p:cNvPr id="152" name="Grafik 15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091" y="2231035"/>
            <a:ext cx="222490" cy="582924"/>
          </a:xfrm>
          <a:prstGeom prst="rect">
            <a:avLst/>
          </a:prstGeom>
        </p:spPr>
      </p:pic>
      <p:pic>
        <p:nvPicPr>
          <p:cNvPr id="153" name="Grafik 15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33" y="2231035"/>
            <a:ext cx="222490" cy="582924"/>
          </a:xfrm>
          <a:prstGeom prst="rect">
            <a:avLst/>
          </a:prstGeom>
        </p:spPr>
      </p:pic>
      <p:pic>
        <p:nvPicPr>
          <p:cNvPr id="154" name="Grafik 15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38" y="2231035"/>
            <a:ext cx="222490" cy="582924"/>
          </a:xfrm>
          <a:prstGeom prst="rect">
            <a:avLst/>
          </a:prstGeom>
        </p:spPr>
      </p:pic>
      <p:pic>
        <p:nvPicPr>
          <p:cNvPr id="155" name="Grafik 15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60" y="2231035"/>
            <a:ext cx="222490" cy="582924"/>
          </a:xfrm>
          <a:prstGeom prst="rect">
            <a:avLst/>
          </a:prstGeom>
        </p:spPr>
      </p:pic>
      <p:pic>
        <p:nvPicPr>
          <p:cNvPr id="156" name="Grafik 15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302" y="2231035"/>
            <a:ext cx="222490" cy="582924"/>
          </a:xfrm>
          <a:prstGeom prst="rect">
            <a:avLst/>
          </a:prstGeom>
        </p:spPr>
      </p:pic>
      <p:pic>
        <p:nvPicPr>
          <p:cNvPr id="157" name="Grafik 15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44" y="2231035"/>
            <a:ext cx="222490" cy="582924"/>
          </a:xfrm>
          <a:prstGeom prst="rect">
            <a:avLst/>
          </a:prstGeom>
        </p:spPr>
      </p:pic>
      <p:pic>
        <p:nvPicPr>
          <p:cNvPr id="158" name="Grafik 15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949" y="2231035"/>
            <a:ext cx="222490" cy="582924"/>
          </a:xfrm>
          <a:prstGeom prst="rect">
            <a:avLst/>
          </a:prstGeom>
        </p:spPr>
      </p:pic>
      <p:pic>
        <p:nvPicPr>
          <p:cNvPr id="159" name="Grafik 15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671" y="2231035"/>
            <a:ext cx="222490" cy="582924"/>
          </a:xfrm>
          <a:prstGeom prst="rect">
            <a:avLst/>
          </a:prstGeom>
        </p:spPr>
      </p:pic>
      <p:pic>
        <p:nvPicPr>
          <p:cNvPr id="160" name="Grafik 15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513" y="2231035"/>
            <a:ext cx="222490" cy="582924"/>
          </a:xfrm>
          <a:prstGeom prst="rect">
            <a:avLst/>
          </a:prstGeom>
        </p:spPr>
      </p:pic>
      <p:pic>
        <p:nvPicPr>
          <p:cNvPr id="161" name="Grafik 16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355" y="2231035"/>
            <a:ext cx="222490" cy="582924"/>
          </a:xfrm>
          <a:prstGeom prst="rect">
            <a:avLst/>
          </a:prstGeom>
        </p:spPr>
      </p:pic>
      <p:pic>
        <p:nvPicPr>
          <p:cNvPr id="162" name="Grafik 16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296" y="2231035"/>
            <a:ext cx="222490" cy="582924"/>
          </a:xfrm>
          <a:prstGeom prst="rect">
            <a:avLst/>
          </a:prstGeom>
        </p:spPr>
      </p:pic>
      <p:pic>
        <p:nvPicPr>
          <p:cNvPr id="163" name="Grafik 16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018" y="2231035"/>
            <a:ext cx="222490" cy="582924"/>
          </a:xfrm>
          <a:prstGeom prst="rect">
            <a:avLst/>
          </a:prstGeom>
        </p:spPr>
      </p:pic>
      <p:pic>
        <p:nvPicPr>
          <p:cNvPr id="164" name="Grafik 16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860" y="2231035"/>
            <a:ext cx="222490" cy="582924"/>
          </a:xfrm>
          <a:prstGeom prst="rect">
            <a:avLst/>
          </a:prstGeom>
        </p:spPr>
      </p:pic>
      <p:pic>
        <p:nvPicPr>
          <p:cNvPr id="165" name="Grafik 16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527" y="2976993"/>
            <a:ext cx="222490" cy="582924"/>
          </a:xfrm>
          <a:prstGeom prst="rect">
            <a:avLst/>
          </a:prstGeom>
        </p:spPr>
      </p:pic>
      <p:pic>
        <p:nvPicPr>
          <p:cNvPr id="166" name="Grafik 16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249" y="2976993"/>
            <a:ext cx="222490" cy="582924"/>
          </a:xfrm>
          <a:prstGeom prst="rect">
            <a:avLst/>
          </a:prstGeom>
        </p:spPr>
      </p:pic>
      <p:pic>
        <p:nvPicPr>
          <p:cNvPr id="167" name="Grafik 16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091" y="2976993"/>
            <a:ext cx="222490" cy="582924"/>
          </a:xfrm>
          <a:prstGeom prst="rect">
            <a:avLst/>
          </a:prstGeom>
        </p:spPr>
      </p:pic>
      <p:pic>
        <p:nvPicPr>
          <p:cNvPr id="168" name="Grafik 16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33" y="2976993"/>
            <a:ext cx="222490" cy="582924"/>
          </a:xfrm>
          <a:prstGeom prst="rect">
            <a:avLst/>
          </a:prstGeom>
        </p:spPr>
      </p:pic>
      <p:pic>
        <p:nvPicPr>
          <p:cNvPr id="169" name="Grafik 16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38" y="2976993"/>
            <a:ext cx="222490" cy="582924"/>
          </a:xfrm>
          <a:prstGeom prst="rect">
            <a:avLst/>
          </a:prstGeom>
        </p:spPr>
      </p:pic>
      <p:pic>
        <p:nvPicPr>
          <p:cNvPr id="170" name="Grafik 16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60" y="2976993"/>
            <a:ext cx="222490" cy="582924"/>
          </a:xfrm>
          <a:prstGeom prst="rect">
            <a:avLst/>
          </a:prstGeom>
        </p:spPr>
      </p:pic>
      <p:pic>
        <p:nvPicPr>
          <p:cNvPr id="171" name="Grafik 17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302" y="2976993"/>
            <a:ext cx="222490" cy="582924"/>
          </a:xfrm>
          <a:prstGeom prst="rect">
            <a:avLst/>
          </a:prstGeom>
        </p:spPr>
      </p:pic>
      <p:pic>
        <p:nvPicPr>
          <p:cNvPr id="172" name="Grafik 17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44" y="2976993"/>
            <a:ext cx="222490" cy="582924"/>
          </a:xfrm>
          <a:prstGeom prst="rect">
            <a:avLst/>
          </a:prstGeom>
        </p:spPr>
      </p:pic>
      <p:pic>
        <p:nvPicPr>
          <p:cNvPr id="173" name="Grafik 17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949" y="2976993"/>
            <a:ext cx="222490" cy="582924"/>
          </a:xfrm>
          <a:prstGeom prst="rect">
            <a:avLst/>
          </a:prstGeom>
        </p:spPr>
      </p:pic>
      <p:pic>
        <p:nvPicPr>
          <p:cNvPr id="174" name="Grafik 17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671" y="2976993"/>
            <a:ext cx="222490" cy="582924"/>
          </a:xfrm>
          <a:prstGeom prst="rect">
            <a:avLst/>
          </a:prstGeom>
        </p:spPr>
      </p:pic>
      <p:pic>
        <p:nvPicPr>
          <p:cNvPr id="175" name="Grafik 17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513" y="2976993"/>
            <a:ext cx="222490" cy="582924"/>
          </a:xfrm>
          <a:prstGeom prst="rect">
            <a:avLst/>
          </a:prstGeom>
        </p:spPr>
      </p:pic>
      <p:pic>
        <p:nvPicPr>
          <p:cNvPr id="176" name="Grafik 17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355" y="2976993"/>
            <a:ext cx="222490" cy="582924"/>
          </a:xfrm>
          <a:prstGeom prst="rect">
            <a:avLst/>
          </a:prstGeom>
        </p:spPr>
      </p:pic>
      <p:pic>
        <p:nvPicPr>
          <p:cNvPr id="177" name="Grafik 17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296" y="2976993"/>
            <a:ext cx="222490" cy="582924"/>
          </a:xfrm>
          <a:prstGeom prst="rect">
            <a:avLst/>
          </a:prstGeom>
        </p:spPr>
      </p:pic>
      <p:pic>
        <p:nvPicPr>
          <p:cNvPr id="178" name="Grafik 17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018" y="2976993"/>
            <a:ext cx="222490" cy="582924"/>
          </a:xfrm>
          <a:prstGeom prst="rect">
            <a:avLst/>
          </a:prstGeom>
        </p:spPr>
      </p:pic>
      <p:pic>
        <p:nvPicPr>
          <p:cNvPr id="179" name="Grafik 17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860" y="2976993"/>
            <a:ext cx="222490" cy="582924"/>
          </a:xfrm>
          <a:prstGeom prst="rect">
            <a:avLst/>
          </a:prstGeom>
        </p:spPr>
      </p:pic>
      <p:pic>
        <p:nvPicPr>
          <p:cNvPr id="180" name="Grafik 17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674" y="3722951"/>
            <a:ext cx="222490" cy="582924"/>
          </a:xfrm>
          <a:prstGeom prst="rect">
            <a:avLst/>
          </a:prstGeom>
        </p:spPr>
      </p:pic>
      <p:pic>
        <p:nvPicPr>
          <p:cNvPr id="181" name="Grafik 18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396" y="3722951"/>
            <a:ext cx="222490" cy="582924"/>
          </a:xfrm>
          <a:prstGeom prst="rect">
            <a:avLst/>
          </a:prstGeom>
        </p:spPr>
      </p:pic>
      <p:pic>
        <p:nvPicPr>
          <p:cNvPr id="182" name="Grafik 18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238" y="3722951"/>
            <a:ext cx="222490" cy="582924"/>
          </a:xfrm>
          <a:prstGeom prst="rect">
            <a:avLst/>
          </a:prstGeom>
        </p:spPr>
      </p:pic>
      <p:pic>
        <p:nvPicPr>
          <p:cNvPr id="183" name="Grafik 18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080" y="3722951"/>
            <a:ext cx="222490" cy="582924"/>
          </a:xfrm>
          <a:prstGeom prst="rect">
            <a:avLst/>
          </a:prstGeom>
        </p:spPr>
      </p:pic>
      <p:pic>
        <p:nvPicPr>
          <p:cNvPr id="184" name="Grafik 18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885" y="3722951"/>
            <a:ext cx="222490" cy="582924"/>
          </a:xfrm>
          <a:prstGeom prst="rect">
            <a:avLst/>
          </a:prstGeom>
        </p:spPr>
      </p:pic>
      <p:pic>
        <p:nvPicPr>
          <p:cNvPr id="185" name="Grafik 18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607" y="3722951"/>
            <a:ext cx="222490" cy="582924"/>
          </a:xfrm>
          <a:prstGeom prst="rect">
            <a:avLst/>
          </a:prstGeom>
        </p:spPr>
      </p:pic>
      <p:pic>
        <p:nvPicPr>
          <p:cNvPr id="186" name="Grafik 18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449" y="3722951"/>
            <a:ext cx="222490" cy="582924"/>
          </a:xfrm>
          <a:prstGeom prst="rect">
            <a:avLst/>
          </a:prstGeom>
        </p:spPr>
      </p:pic>
      <p:pic>
        <p:nvPicPr>
          <p:cNvPr id="187" name="Grafik 18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291" y="3722951"/>
            <a:ext cx="222490" cy="582924"/>
          </a:xfrm>
          <a:prstGeom prst="rect">
            <a:avLst/>
          </a:prstGeom>
        </p:spPr>
      </p:pic>
      <p:pic>
        <p:nvPicPr>
          <p:cNvPr id="188" name="Grafik 18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096" y="3722951"/>
            <a:ext cx="222490" cy="582924"/>
          </a:xfrm>
          <a:prstGeom prst="rect">
            <a:avLst/>
          </a:prstGeom>
        </p:spPr>
      </p:pic>
      <p:pic>
        <p:nvPicPr>
          <p:cNvPr id="189" name="Grafik 18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818" y="3722951"/>
            <a:ext cx="222490" cy="582924"/>
          </a:xfrm>
          <a:prstGeom prst="rect">
            <a:avLst/>
          </a:prstGeom>
        </p:spPr>
      </p:pic>
      <p:pic>
        <p:nvPicPr>
          <p:cNvPr id="190" name="Grafik 18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660" y="3722951"/>
            <a:ext cx="222490" cy="582924"/>
          </a:xfrm>
          <a:prstGeom prst="rect">
            <a:avLst/>
          </a:prstGeom>
        </p:spPr>
      </p:pic>
      <p:pic>
        <p:nvPicPr>
          <p:cNvPr id="191" name="Grafik 19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502" y="3722951"/>
            <a:ext cx="222490" cy="582924"/>
          </a:xfrm>
          <a:prstGeom prst="rect">
            <a:avLst/>
          </a:prstGeom>
        </p:spPr>
      </p:pic>
      <p:pic>
        <p:nvPicPr>
          <p:cNvPr id="192" name="Grafik 19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443" y="3722951"/>
            <a:ext cx="222490" cy="582924"/>
          </a:xfrm>
          <a:prstGeom prst="rect">
            <a:avLst/>
          </a:prstGeom>
        </p:spPr>
      </p:pic>
      <p:pic>
        <p:nvPicPr>
          <p:cNvPr id="193" name="Grafik 19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7165" y="3722951"/>
            <a:ext cx="222490" cy="582924"/>
          </a:xfrm>
          <a:prstGeom prst="rect">
            <a:avLst/>
          </a:prstGeom>
        </p:spPr>
      </p:pic>
      <p:pic>
        <p:nvPicPr>
          <p:cNvPr id="194" name="Grafik 19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2007" y="3722951"/>
            <a:ext cx="222490" cy="582924"/>
          </a:xfrm>
          <a:prstGeom prst="rect">
            <a:avLst/>
          </a:prstGeom>
        </p:spPr>
      </p:pic>
      <p:pic>
        <p:nvPicPr>
          <p:cNvPr id="195" name="Grafik 19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674" y="4468909"/>
            <a:ext cx="222490" cy="582924"/>
          </a:xfrm>
          <a:prstGeom prst="rect">
            <a:avLst/>
          </a:prstGeom>
        </p:spPr>
      </p:pic>
      <p:pic>
        <p:nvPicPr>
          <p:cNvPr id="196" name="Grafik 19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396" y="4468909"/>
            <a:ext cx="222490" cy="582924"/>
          </a:xfrm>
          <a:prstGeom prst="rect">
            <a:avLst/>
          </a:prstGeom>
        </p:spPr>
      </p:pic>
      <p:pic>
        <p:nvPicPr>
          <p:cNvPr id="197" name="Grafik 19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238" y="4468909"/>
            <a:ext cx="222490" cy="582924"/>
          </a:xfrm>
          <a:prstGeom prst="rect">
            <a:avLst/>
          </a:prstGeom>
        </p:spPr>
      </p:pic>
      <p:pic>
        <p:nvPicPr>
          <p:cNvPr id="198" name="Grafik 19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080" y="4468909"/>
            <a:ext cx="222490" cy="582924"/>
          </a:xfrm>
          <a:prstGeom prst="rect">
            <a:avLst/>
          </a:prstGeom>
        </p:spPr>
      </p:pic>
      <p:pic>
        <p:nvPicPr>
          <p:cNvPr id="199" name="Grafik 19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885" y="4468909"/>
            <a:ext cx="222490" cy="582924"/>
          </a:xfrm>
          <a:prstGeom prst="rect">
            <a:avLst/>
          </a:prstGeom>
        </p:spPr>
      </p:pic>
      <p:pic>
        <p:nvPicPr>
          <p:cNvPr id="200" name="Grafik 19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607" y="4468909"/>
            <a:ext cx="222490" cy="582924"/>
          </a:xfrm>
          <a:prstGeom prst="rect">
            <a:avLst/>
          </a:prstGeom>
        </p:spPr>
      </p:pic>
      <p:pic>
        <p:nvPicPr>
          <p:cNvPr id="201" name="Grafik 20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449" y="4468909"/>
            <a:ext cx="222490" cy="582924"/>
          </a:xfrm>
          <a:prstGeom prst="rect">
            <a:avLst/>
          </a:prstGeom>
        </p:spPr>
      </p:pic>
      <p:pic>
        <p:nvPicPr>
          <p:cNvPr id="202" name="Grafik 20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291" y="4468909"/>
            <a:ext cx="222490" cy="582924"/>
          </a:xfrm>
          <a:prstGeom prst="rect">
            <a:avLst/>
          </a:prstGeom>
        </p:spPr>
      </p:pic>
      <p:pic>
        <p:nvPicPr>
          <p:cNvPr id="203" name="Grafik 20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096" y="4468909"/>
            <a:ext cx="222490" cy="582924"/>
          </a:xfrm>
          <a:prstGeom prst="rect">
            <a:avLst/>
          </a:prstGeom>
        </p:spPr>
      </p:pic>
      <p:pic>
        <p:nvPicPr>
          <p:cNvPr id="204" name="Grafik 20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818" y="4468909"/>
            <a:ext cx="222490" cy="582924"/>
          </a:xfrm>
          <a:prstGeom prst="rect">
            <a:avLst/>
          </a:prstGeom>
        </p:spPr>
      </p:pic>
      <p:pic>
        <p:nvPicPr>
          <p:cNvPr id="205" name="Grafik 204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660" y="4468909"/>
            <a:ext cx="222490" cy="582924"/>
          </a:xfrm>
          <a:prstGeom prst="rect">
            <a:avLst/>
          </a:prstGeom>
        </p:spPr>
      </p:pic>
      <p:pic>
        <p:nvPicPr>
          <p:cNvPr id="206" name="Grafik 205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502" y="4468909"/>
            <a:ext cx="222490" cy="582924"/>
          </a:xfrm>
          <a:prstGeom prst="rect">
            <a:avLst/>
          </a:prstGeom>
        </p:spPr>
      </p:pic>
      <p:pic>
        <p:nvPicPr>
          <p:cNvPr id="207" name="Grafik 206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443" y="4468909"/>
            <a:ext cx="222490" cy="582924"/>
          </a:xfrm>
          <a:prstGeom prst="rect">
            <a:avLst/>
          </a:prstGeom>
        </p:spPr>
      </p:pic>
      <p:pic>
        <p:nvPicPr>
          <p:cNvPr id="208" name="Grafik 207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7165" y="4468909"/>
            <a:ext cx="222490" cy="582924"/>
          </a:xfrm>
          <a:prstGeom prst="rect">
            <a:avLst/>
          </a:prstGeom>
        </p:spPr>
      </p:pic>
      <p:pic>
        <p:nvPicPr>
          <p:cNvPr id="209" name="Grafik 208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2007" y="4468909"/>
            <a:ext cx="222490" cy="582924"/>
          </a:xfrm>
          <a:prstGeom prst="rect">
            <a:avLst/>
          </a:prstGeom>
        </p:spPr>
      </p:pic>
      <p:pic>
        <p:nvPicPr>
          <p:cNvPr id="210" name="Grafik 20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527" y="5214867"/>
            <a:ext cx="222490" cy="582924"/>
          </a:xfrm>
          <a:prstGeom prst="rect">
            <a:avLst/>
          </a:prstGeom>
        </p:spPr>
      </p:pic>
      <p:pic>
        <p:nvPicPr>
          <p:cNvPr id="211" name="Grafik 210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249" y="5214867"/>
            <a:ext cx="222490" cy="582924"/>
          </a:xfrm>
          <a:prstGeom prst="rect">
            <a:avLst/>
          </a:prstGeom>
        </p:spPr>
      </p:pic>
      <p:pic>
        <p:nvPicPr>
          <p:cNvPr id="212" name="Grafik 21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091" y="5214867"/>
            <a:ext cx="222490" cy="582924"/>
          </a:xfrm>
          <a:prstGeom prst="rect">
            <a:avLst/>
          </a:prstGeom>
        </p:spPr>
      </p:pic>
      <p:pic>
        <p:nvPicPr>
          <p:cNvPr id="213" name="Grafik 212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33" y="5214867"/>
            <a:ext cx="222490" cy="582924"/>
          </a:xfrm>
          <a:prstGeom prst="rect">
            <a:avLst/>
          </a:prstGeom>
        </p:spPr>
      </p:pic>
      <p:pic>
        <p:nvPicPr>
          <p:cNvPr id="214" name="Grafik 213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38" y="5214867"/>
            <a:ext cx="222490" cy="582924"/>
          </a:xfrm>
          <a:prstGeom prst="rect">
            <a:avLst/>
          </a:prstGeom>
        </p:spPr>
      </p:pic>
      <p:pic>
        <p:nvPicPr>
          <p:cNvPr id="102" name="Grafik 212">
            <a:extLst>
              <a:ext uri="{FF2B5EF4-FFF2-40B4-BE49-F238E27FC236}">
                <a16:creationId xmlns="" xmlns:a16="http://schemas.microsoft.com/office/drawing/2014/main" id="{18196E1F-5E2D-449B-B131-2B71198151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60" y="5214867"/>
            <a:ext cx="222490" cy="582924"/>
          </a:xfrm>
          <a:prstGeom prst="rect">
            <a:avLst/>
          </a:prstGeom>
        </p:spPr>
      </p:pic>
      <p:pic>
        <p:nvPicPr>
          <p:cNvPr id="103" name="Grafik 213">
            <a:extLst>
              <a:ext uri="{FF2B5EF4-FFF2-40B4-BE49-F238E27FC236}">
                <a16:creationId xmlns="" xmlns:a16="http://schemas.microsoft.com/office/drawing/2014/main" id="{E20D7663-11ED-4CA0-A935-DC4D828C4F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65" y="5214867"/>
            <a:ext cx="222490" cy="58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5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70174"/>
            <a:ext cx="5427677" cy="360040"/>
          </a:xfrm>
        </p:spPr>
        <p:txBody>
          <a:bodyPr/>
          <a:lstStyle/>
          <a:p>
            <a:pPr algn="l"/>
            <a:r>
              <a:rPr lang="de-DE" dirty="0" err="1"/>
              <a:t>Product</a:t>
            </a:r>
            <a:r>
              <a:rPr lang="de-DE" dirty="0"/>
              <a:t> dat </a:t>
            </a:r>
            <a:r>
              <a:rPr lang="de-DE" dirty="0" err="1"/>
              <a:t>niet</a:t>
            </a:r>
            <a:r>
              <a:rPr lang="de-DE" dirty="0"/>
              <a:t> mag </a:t>
            </a:r>
            <a:r>
              <a:rPr lang="de-DE" dirty="0" err="1"/>
              <a:t>ontbreken</a:t>
            </a:r>
            <a:r>
              <a:rPr lang="de-DE" dirty="0"/>
              <a:t> op </a:t>
            </a:r>
            <a:r>
              <a:rPr lang="de-DE" dirty="0" err="1"/>
              <a:t>vakantie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5" b="94241" l="3853" r="95343">
                        <a14:foregroundMark x1="16342" y1="16084" x2="17443" y2="16084"/>
                        <a14:foregroundMark x1="17443" y1="12116" x2="17443" y2="12116"/>
                        <a14:foregroundMark x1="18163" y1="9940" x2="18163" y2="9940"/>
                        <a14:foregroundMark x1="3853" y1="14633" x2="3853" y2="14633"/>
                        <a14:foregroundMark x1="3853" y1="15358" x2="3853" y2="15358"/>
                        <a14:foregroundMark x1="76757" y1="7082" x2="76757" y2="7082"/>
                        <a14:foregroundMark x1="59272" y1="4565" x2="59272" y2="4565"/>
                        <a14:foregroundMark x1="95343" y1="19326" x2="95343" y2="19326"/>
                        <a14:foregroundMark x1="95343" y1="13567" x2="95343" y2="13567"/>
                        <a14:foregroundMark x1="61050" y1="94241" x2="61050" y2="94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3" y="1994224"/>
            <a:ext cx="3023067" cy="3000029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5" b="89958" l="8462" r="91462">
                        <a14:foregroundMark x1="9077" y1="67336" x2="9077" y2="67336"/>
                        <a14:foregroundMark x1="8692" y1="69133" x2="8692" y2="69133"/>
                        <a14:foregroundMark x1="10000" y1="72622" x2="10000" y2="72622"/>
                        <a14:foregroundMark x1="13923" y1="78224" x2="13923" y2="78224"/>
                        <a14:foregroundMark x1="13923" y1="77484" x2="13923" y2="77484"/>
                        <a14:foregroundMark x1="20077" y1="81501" x2="20077" y2="81924"/>
                        <a14:foregroundMark x1="41308" y1="81818" x2="41308" y2="81818"/>
                        <a14:foregroundMark x1="36462" y1="85095" x2="36462" y2="85095"/>
                        <a14:foregroundMark x1="24231" y1="84461" x2="24231" y2="84461"/>
                        <a14:foregroundMark x1="22615" y1="83615" x2="22615" y2="83615"/>
                        <a14:foregroundMark x1="91462" y1="24419" x2="91538" y2="23996"/>
                        <a14:foregroundMark x1="71462" y1="13214" x2="71462" y2="13214"/>
                        <a14:foregroundMark x1="76615" y1="7400" x2="76615" y2="7400"/>
                        <a14:foregroundMark x1="71846" y1="8351" x2="72154" y2="8351"/>
                        <a14:foregroundMark x1="83385" y1="9725" x2="83385" y2="9725"/>
                        <a14:foregroundMark x1="81615" y1="8985" x2="81615" y2="8985"/>
                        <a14:foregroundMark x1="77000" y1="7400" x2="77000" y2="7400"/>
                        <a14:foregroundMark x1="76154" y1="7188" x2="76154" y2="7188"/>
                        <a14:foregroundMark x1="75000" y1="6765" x2="75000" y2="6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2929"/>
            <a:ext cx="3835857" cy="279132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04" y="1362075"/>
            <a:ext cx="4983660" cy="4153050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100864" y="1362075"/>
            <a:ext cx="3804386" cy="3632178"/>
          </a:xfrm>
          <a:prstGeom prst="ellipse">
            <a:avLst/>
          </a:prstGeom>
          <a:noFill/>
          <a:ln w="50800">
            <a:solidFill>
              <a:srgbClr val="F16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y-NL"/>
          </a:p>
        </p:txBody>
      </p:sp>
    </p:spTree>
    <p:extLst>
      <p:ext uri="{BB962C8B-B14F-4D97-AF65-F5344CB8AC3E}">
        <p14:creationId xmlns:p14="http://schemas.microsoft.com/office/powerpoint/2010/main" val="374466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70174"/>
            <a:ext cx="5033394" cy="360040"/>
          </a:xfrm>
        </p:spPr>
        <p:txBody>
          <a:bodyPr/>
          <a:lstStyle/>
          <a:p>
            <a:pPr algn="l"/>
            <a:r>
              <a:rPr lang="de-DE" dirty="0"/>
              <a:t>Wie </a:t>
            </a:r>
            <a:r>
              <a:rPr lang="de-DE" dirty="0" err="1"/>
              <a:t>neemt</a:t>
            </a:r>
            <a:r>
              <a:rPr lang="de-DE" dirty="0"/>
              <a:t> </a:t>
            </a:r>
            <a:r>
              <a:rPr lang="de-DE" dirty="0" err="1"/>
              <a:t>men</a:t>
            </a:r>
            <a:r>
              <a:rPr lang="de-DE" dirty="0"/>
              <a:t> </a:t>
            </a:r>
            <a:r>
              <a:rPr lang="de-DE" dirty="0" err="1"/>
              <a:t>liever</a:t>
            </a:r>
            <a:r>
              <a:rPr lang="de-DE" dirty="0"/>
              <a:t> </a:t>
            </a:r>
            <a:r>
              <a:rPr lang="de-DE" dirty="0" err="1"/>
              <a:t>mee</a:t>
            </a:r>
            <a:r>
              <a:rPr lang="de-DE" dirty="0"/>
              <a:t> op </a:t>
            </a:r>
            <a:r>
              <a:rPr lang="de-DE" dirty="0" err="1"/>
              <a:t>vakantie</a:t>
            </a:r>
            <a:r>
              <a:rPr lang="de-DE" dirty="0"/>
              <a:t>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" b="99728" l="2000" r="96000">
                        <a14:foregroundMark x1="36364" y1="14578" x2="36364" y2="14578"/>
                        <a14:foregroundMark x1="36727" y1="7493" x2="36545" y2="8992"/>
                        <a14:foregroundMark x1="63545" y1="52452" x2="63545" y2="52452"/>
                        <a14:foregroundMark x1="60364" y1="53678" x2="61091" y2="53406"/>
                        <a14:foregroundMark x1="60000" y1="56540" x2="60000" y2="56540"/>
                        <a14:foregroundMark x1="65273" y1="51907" x2="65273" y2="51907"/>
                        <a14:foregroundMark x1="60182" y1="59537" x2="60545" y2="58719"/>
                        <a14:foregroundMark x1="61818" y1="64169" x2="61818" y2="64169"/>
                        <a14:foregroundMark x1="69364" y1="61853" x2="69364" y2="61853"/>
                        <a14:foregroundMark x1="69182" y1="62398" x2="73000" y2="68120"/>
                        <a14:foregroundMark x1="61091" y1="44550" x2="79182" y2="55450"/>
                        <a14:foregroundMark x1="79182" y1="55450" x2="94182" y2="75477"/>
                        <a14:foregroundMark x1="94182" y1="75477" x2="96000" y2="90463"/>
                        <a14:foregroundMark x1="90765" y1="95639" x2="89646" y2="96746"/>
                        <a14:foregroundMark x1="96000" y1="90463" x2="90847" y2="95559"/>
                        <a14:foregroundMark x1="58539" y1="28489" x2="59000" y2="14441"/>
                        <a14:foregroundMark x1="59000" y1="14441" x2="54000" y2="1362"/>
                        <a14:foregroundMark x1="54000" y1="1362" x2="39182" y2="954"/>
                        <a14:foregroundMark x1="39182" y1="954" x2="30091" y2="8992"/>
                        <a14:foregroundMark x1="30091" y1="8992" x2="26909" y2="15940"/>
                        <a14:foregroundMark x1="9909" y1="60218" x2="9653" y2="61497"/>
                        <a14:backgroundMark x1="9000" y1="61308" x2="5182" y2="90599"/>
                        <a14:backgroundMark x1="5182" y1="90599" x2="909" y2="77112"/>
                        <a14:backgroundMark x1="909" y1="77112" x2="1273" y2="62262"/>
                        <a14:backgroundMark x1="1273" y1="62262" x2="9000" y2="60490"/>
                        <a14:backgroundMark x1="4273" y1="91826" x2="4091" y2="91553"/>
                        <a14:backgroundMark x1="4636" y1="89373" x2="1818" y2="99455"/>
                        <a14:backgroundMark x1="23182" y1="52452" x2="33636" y2="49728"/>
                        <a14:backgroundMark x1="33636" y1="49728" x2="30364" y2="32425"/>
                        <a14:backgroundMark x1="30364" y1="32425" x2="24818" y2="44687"/>
                        <a14:backgroundMark x1="24818" y1="44687" x2="23909" y2="51635"/>
                        <a14:backgroundMark x1="58273" y1="30790" x2="60000" y2="44823"/>
                        <a14:backgroundMark x1="60000" y1="44823" x2="59545" y2="30654"/>
                        <a14:backgroundMark x1="59545" y1="30654" x2="57727" y2="29837"/>
                        <a14:backgroundMark x1="91091" y1="96730" x2="91273" y2="97003"/>
                        <a14:backgroundMark x1="90909" y1="95777" x2="90727" y2="95504"/>
                        <a14:backgroundMark x1="89636" y1="96730" x2="86636" y2="99183"/>
                        <a14:backgroundMark x1="73727" y1="88965" x2="74091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22" y="2066924"/>
            <a:ext cx="3995828" cy="26663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" b="95067" l="4200" r="94267">
                        <a14:foregroundMark x1="22200" y1="15400" x2="22200" y2="15400"/>
                        <a14:foregroundMark x1="11667" y1="11667" x2="11667" y2="11667"/>
                        <a14:foregroundMark x1="22333" y1="13733" x2="22333" y2="13733"/>
                        <a14:foregroundMark x1="28867" y1="19000" x2="28867" y2="19000"/>
                        <a14:foregroundMark x1="25667" y1="5133" x2="25667" y2="5133"/>
                        <a14:foregroundMark x1="8867" y1="11400" x2="8867" y2="11400"/>
                        <a14:foregroundMark x1="4200" y1="13733" x2="4200" y2="13733"/>
                        <a14:foregroundMark x1="40267" y1="92333" x2="40267" y2="92333"/>
                        <a14:foregroundMark x1="18867" y1="91000" x2="18867" y2="91000"/>
                        <a14:foregroundMark x1="19733" y1="92667" x2="19733" y2="92667"/>
                        <a14:foregroundMark x1="37800" y1="95133" x2="37800" y2="95133"/>
                        <a14:foregroundMark x1="94333" y1="93067" x2="94333" y2="93067"/>
                        <a14:foregroundMark x1="17067" y1="1400" x2="17067" y2="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924050"/>
            <a:ext cx="3181350" cy="318135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162675" y="1181100"/>
            <a:ext cx="4962525" cy="4914900"/>
          </a:xfrm>
          <a:prstGeom prst="ellipse">
            <a:avLst/>
          </a:prstGeom>
          <a:noFill/>
          <a:ln w="50800">
            <a:solidFill>
              <a:srgbClr val="F16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y-NL"/>
          </a:p>
        </p:txBody>
      </p:sp>
    </p:spTree>
    <p:extLst>
      <p:ext uri="{BB962C8B-B14F-4D97-AF65-F5344CB8AC3E}">
        <p14:creationId xmlns:p14="http://schemas.microsoft.com/office/powerpoint/2010/main" val="2747169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32" b="94497" l="36273" r="64103">
                        <a14:foregroundMark x1="48155" y1="17761" x2="47405" y2="17636"/>
                        <a14:foregroundMark x1="48405" y1="14071" x2="48405" y2="14071"/>
                        <a14:foregroundMark x1="48405" y1="14196" x2="48405" y2="14196"/>
                        <a14:foregroundMark x1="42964" y1="14447" x2="42964" y2="14447"/>
                        <a14:foregroundMark x1="41088" y1="20075" x2="41088" y2="20075"/>
                        <a14:foregroundMark x1="41088" y1="19762" x2="41088" y2="19762"/>
                        <a14:foregroundMark x1="46154" y1="22201" x2="46154" y2="22201"/>
                        <a14:foregroundMark x1="46154" y1="22201" x2="46154" y2="22201"/>
                        <a14:foregroundMark x1="55472" y1="19950" x2="46029" y2="18074"/>
                        <a14:foregroundMark x1="46029" y1="18074" x2="44528" y2="19512"/>
                        <a14:foregroundMark x1="37523" y1="25203" x2="39587" y2="17198"/>
                        <a14:foregroundMark x1="39587" y1="17198" x2="45528" y2="11945"/>
                        <a14:foregroundMark x1="45528" y1="11945" x2="53596" y2="11695"/>
                        <a14:foregroundMark x1="53596" y1="11695" x2="56473" y2="13071"/>
                        <a14:foregroundMark x1="39400" y1="15322" x2="39400" y2="15322"/>
                        <a14:foregroundMark x1="42527" y1="12445" x2="42527" y2="12445"/>
                        <a14:foregroundMark x1="39400" y1="14634" x2="39400" y2="14634"/>
                        <a14:foregroundMark x1="40650" y1="12883" x2="40650" y2="12883"/>
                        <a14:foregroundMark x1="39400" y1="14196" x2="39400" y2="14196"/>
                        <a14:foregroundMark x1="38524" y1="15885" x2="38524" y2="15885"/>
                        <a14:foregroundMark x1="37978" y1="17484" x2="41526" y2="11570"/>
                        <a14:foregroundMark x1="41526" y1="11570" x2="48843" y2="10632"/>
                        <a14:foregroundMark x1="48843" y1="10632" x2="52408" y2="11194"/>
                        <a14:foregroundMark x1="38533" y1="33608" x2="47717" y2="85178"/>
                        <a14:foregroundMark x1="47717" y1="85178" x2="40775" y2="87117"/>
                        <a14:foregroundMark x1="40775" y1="87117" x2="41276" y2="94371"/>
                        <a14:foregroundMark x1="41276" y1="94371" x2="49844" y2="94809"/>
                        <a14:foregroundMark x1="49844" y1="94809" x2="57161" y2="94497"/>
                        <a14:foregroundMark x1="57161" y1="94497" x2="56160" y2="66417"/>
                        <a14:foregroundMark x1="41839" y1="11882" x2="37642" y2="16806"/>
                        <a14:foregroundMark x1="37312" y1="24937" x2="37262" y2="21430"/>
                        <a14:foregroundMark x1="37363" y1="28478" x2="37354" y2="27882"/>
                        <a14:foregroundMark x1="37398" y1="21764" x2="37398" y2="17636"/>
                        <a14:backgroundMark x1="37523" y1="29956" x2="37523" y2="29956"/>
                        <a14:backgroundMark x1="37523" y1="28393" x2="35772" y2="14071"/>
                        <a14:backgroundMark x1="37086" y1="32520" x2="36773" y2="27392"/>
                        <a14:backgroundMark x1="37086" y1="28518" x2="37836" y2="33709"/>
                        <a14:backgroundMark x1="37211" y1="28393" x2="37211" y2="28393"/>
                        <a14:backgroundMark x1="36961" y1="16760" x2="36648" y2="21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9190" r="32361" b="3473"/>
          <a:stretch/>
        </p:blipFill>
        <p:spPr>
          <a:xfrm>
            <a:off x="7935081" y="1380177"/>
            <a:ext cx="1647241" cy="41433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70174"/>
            <a:ext cx="3981389" cy="360040"/>
          </a:xfrm>
        </p:spPr>
        <p:txBody>
          <a:bodyPr/>
          <a:lstStyle/>
          <a:p>
            <a:pPr algn="l"/>
            <a:r>
              <a:rPr lang="de-DE" dirty="0" err="1"/>
              <a:t>Bierconsumptie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175" y="1380178"/>
            <a:ext cx="1858322" cy="18583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50" y="1380177"/>
            <a:ext cx="1928409" cy="19284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96" b="96695" l="36958" r="61256">
                        <a14:foregroundMark x1="49668" y1="5388" x2="49668" y2="5388"/>
                        <a14:foregroundMark x1="49923" y1="1796" x2="49923" y2="1796"/>
                        <a14:foregroundMark x1="55385" y1="51078" x2="55385" y2="51078"/>
                        <a14:foregroundMark x1="52578" y1="61925" x2="52578" y2="61925"/>
                        <a14:foregroundMark x1="43441" y1="67672" x2="43441" y2="67672"/>
                        <a14:foregroundMark x1="44870" y1="68319" x2="44870" y2="68319"/>
                        <a14:foregroundMark x1="48392" y1="68463" x2="48392" y2="68463"/>
                        <a14:foregroundMark x1="50485" y1="68822" x2="50485" y2="68822"/>
                        <a14:foregroundMark x1="42981" y1="91595" x2="42981" y2="91595"/>
                        <a14:foregroundMark x1="46963" y1="96695" x2="46963" y2="96695"/>
                        <a14:foregroundMark x1="51557" y1="87500" x2="51557" y2="87500"/>
                        <a14:foregroundMark x1="44155" y1="85417" x2="44155" y2="85417"/>
                        <a14:foregroundMark x1="43083" y1="66954" x2="43083" y2="66954"/>
                        <a14:foregroundMark x1="46605" y1="68463" x2="46605" y2="68463"/>
                        <a14:foregroundMark x1="47779" y1="68103" x2="47779" y2="68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35" r="35669"/>
          <a:stretch/>
        </p:blipFill>
        <p:spPr>
          <a:xfrm>
            <a:off x="2217196" y="1380177"/>
            <a:ext cx="1764193" cy="4143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1" y="5118240"/>
            <a:ext cx="5239481" cy="20386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60" y="5118240"/>
            <a:ext cx="5239481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54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>
            <a:cxnSpLocks/>
          </p:cNvCxnSpPr>
          <p:nvPr/>
        </p:nvCxnSpPr>
        <p:spPr>
          <a:xfrm flipV="1">
            <a:off x="3924300" y="3505200"/>
            <a:ext cx="5143500" cy="14382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51189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17">
            <a:extLst>
              <a:ext uri="{FF2B5EF4-FFF2-40B4-BE49-F238E27FC236}">
                <a16:creationId xmlns="" xmlns:a16="http://schemas.microsoft.com/office/drawing/2014/main" id="{F8C40E73-8E80-439B-B2E7-9AD235A957CC}"/>
              </a:ext>
            </a:extLst>
          </p:cNvPr>
          <p:cNvSpPr>
            <a:spLocks/>
          </p:cNvSpPr>
          <p:nvPr/>
        </p:nvSpPr>
        <p:spPr>
          <a:xfrm>
            <a:off x="1133476" y="1039982"/>
            <a:ext cx="2035320" cy="1988955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695.000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gasten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Ellipse 17">
            <a:extLst>
              <a:ext uri="{FF2B5EF4-FFF2-40B4-BE49-F238E27FC236}">
                <a16:creationId xmlns="" xmlns:a16="http://schemas.microsoft.com/office/drawing/2014/main" id="{ADA378CD-D57F-43FD-A912-45B327651DD0}"/>
              </a:ext>
            </a:extLst>
          </p:cNvPr>
          <p:cNvSpPr>
            <a:spLocks/>
          </p:cNvSpPr>
          <p:nvPr/>
        </p:nvSpPr>
        <p:spPr>
          <a:xfrm>
            <a:off x="1135015" y="1017258"/>
            <a:ext cx="2034309" cy="2019251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totaal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aankomstengasten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2017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lipse 17">
            <a:extLst>
              <a:ext uri="{FF2B5EF4-FFF2-40B4-BE49-F238E27FC236}">
                <a16:creationId xmlns="" xmlns:a16="http://schemas.microsoft.com/office/drawing/2014/main" id="{A83EF7B9-68B5-4201-A371-DF7286F4FC52}"/>
              </a:ext>
            </a:extLst>
          </p:cNvPr>
          <p:cNvSpPr>
            <a:spLocks/>
          </p:cNvSpPr>
          <p:nvPr/>
        </p:nvSpPr>
        <p:spPr>
          <a:xfrm>
            <a:off x="1133476" y="1009685"/>
            <a:ext cx="2034309" cy="2019251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+26%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gasten 2017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fik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628" y="95420"/>
            <a:ext cx="578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82744"/>
            <a:ext cx="6144768" cy="514698"/>
          </a:xfrm>
        </p:spPr>
        <p:txBody>
          <a:bodyPr/>
          <a:lstStyle/>
          <a:p>
            <a:pPr algn="l"/>
            <a:r>
              <a:rPr lang="de-DE" sz="2000" dirty="0" err="1"/>
              <a:t>Aankomsten</a:t>
            </a:r>
            <a:r>
              <a:rPr lang="de-DE" sz="2000" dirty="0"/>
              <a:t> </a:t>
            </a:r>
            <a:r>
              <a:rPr lang="de-DE" sz="2000" dirty="0" err="1"/>
              <a:t>Duitse</a:t>
            </a:r>
            <a:r>
              <a:rPr lang="de-DE" sz="2000" dirty="0"/>
              <a:t> gast in 2016 </a:t>
            </a:r>
            <a:r>
              <a:rPr lang="de-DE" sz="2000" dirty="0" err="1"/>
              <a:t>t.o.v</a:t>
            </a:r>
            <a:r>
              <a:rPr lang="de-DE" sz="2000" dirty="0"/>
              <a:t>. 2015</a:t>
            </a:r>
          </a:p>
        </p:txBody>
      </p:sp>
      <p:sp>
        <p:nvSpPr>
          <p:cNvPr id="7" name="Ellipse 5"/>
          <p:cNvSpPr>
            <a:spLocks/>
          </p:cNvSpPr>
          <p:nvPr/>
        </p:nvSpPr>
        <p:spPr>
          <a:xfrm>
            <a:off x="7016315" y="95420"/>
            <a:ext cx="1009650" cy="944562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2%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llipse 11"/>
          <p:cNvSpPr>
            <a:spLocks/>
          </p:cNvSpPr>
          <p:nvPr/>
        </p:nvSpPr>
        <p:spPr>
          <a:xfrm>
            <a:off x="9357878" y="304970"/>
            <a:ext cx="749300" cy="735012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de-DE" sz="1300" b="1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16%</a:t>
            </a:r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llipse 12"/>
          <p:cNvSpPr>
            <a:spLocks/>
          </p:cNvSpPr>
          <p:nvPr/>
        </p:nvSpPr>
        <p:spPr>
          <a:xfrm>
            <a:off x="8743515" y="1316207"/>
            <a:ext cx="749300" cy="736600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13"/>
          <p:cNvSpPr>
            <a:spLocks/>
          </p:cNvSpPr>
          <p:nvPr/>
        </p:nvSpPr>
        <p:spPr>
          <a:xfrm>
            <a:off x="8983228" y="2487168"/>
            <a:ext cx="944562" cy="865801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26%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4"/>
          <p:cNvSpPr>
            <a:spLocks/>
          </p:cNvSpPr>
          <p:nvPr/>
        </p:nvSpPr>
        <p:spPr>
          <a:xfrm>
            <a:off x="7035365" y="2216320"/>
            <a:ext cx="749300" cy="736600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7%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llipse 15"/>
          <p:cNvSpPr>
            <a:spLocks/>
          </p:cNvSpPr>
          <p:nvPr/>
        </p:nvSpPr>
        <p:spPr>
          <a:xfrm>
            <a:off x="7846579" y="3352970"/>
            <a:ext cx="750887" cy="735012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3%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llipse 16"/>
          <p:cNvSpPr>
            <a:spLocks/>
          </p:cNvSpPr>
          <p:nvPr/>
        </p:nvSpPr>
        <p:spPr>
          <a:xfrm>
            <a:off x="5520890" y="1711495"/>
            <a:ext cx="1009650" cy="944562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13%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llipse 17"/>
          <p:cNvSpPr>
            <a:spLocks/>
          </p:cNvSpPr>
          <p:nvPr/>
        </p:nvSpPr>
        <p:spPr>
          <a:xfrm>
            <a:off x="4499698" y="2818701"/>
            <a:ext cx="1494437" cy="1453431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+10%</a:t>
            </a:r>
          </a:p>
        </p:txBody>
      </p:sp>
      <p:sp>
        <p:nvSpPr>
          <p:cNvPr id="15" name="Ellipse 18"/>
          <p:cNvSpPr>
            <a:spLocks/>
          </p:cNvSpPr>
          <p:nvPr/>
        </p:nvSpPr>
        <p:spPr>
          <a:xfrm>
            <a:off x="3833378" y="4335633"/>
            <a:ext cx="1009650" cy="944563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+1%</a:t>
            </a:r>
          </a:p>
        </p:txBody>
      </p:sp>
      <p:sp>
        <p:nvSpPr>
          <p:cNvPr id="16" name="Ellipse 20"/>
          <p:cNvSpPr>
            <a:spLocks/>
          </p:cNvSpPr>
          <p:nvPr/>
        </p:nvSpPr>
        <p:spPr>
          <a:xfrm>
            <a:off x="6578165" y="3249782"/>
            <a:ext cx="750888" cy="736600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Ellipse 22"/>
          <p:cNvSpPr>
            <a:spLocks/>
          </p:cNvSpPr>
          <p:nvPr/>
        </p:nvSpPr>
        <p:spPr>
          <a:xfrm>
            <a:off x="6900429" y="4616620"/>
            <a:ext cx="750887" cy="735012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1500" b="0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llipse 23"/>
          <p:cNvSpPr>
            <a:spLocks/>
          </p:cNvSpPr>
          <p:nvPr/>
        </p:nvSpPr>
        <p:spPr>
          <a:xfrm>
            <a:off x="8221229" y="5299245"/>
            <a:ext cx="750887" cy="736600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7%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="" xmlns:a16="http://schemas.microsoft.com/office/drawing/2014/main" id="{8A55CD6E-E9C1-4014-B11F-15C454761729}"/>
              </a:ext>
            </a:extLst>
          </p:cNvPr>
          <p:cNvCxnSpPr>
            <a:cxnSpLocks/>
            <a:stCxn id="15" idx="2"/>
            <a:endCxn id="29" idx="6"/>
          </p:cNvCxnSpPr>
          <p:nvPr/>
        </p:nvCxnSpPr>
        <p:spPr>
          <a:xfrm flipH="1" flipV="1">
            <a:off x="2264378" y="4087982"/>
            <a:ext cx="1569000" cy="719933"/>
          </a:xfrm>
          <a:prstGeom prst="straightConnector1">
            <a:avLst/>
          </a:prstGeom>
          <a:ln w="28575">
            <a:solidFill>
              <a:srgbClr val="F168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="" xmlns:a16="http://schemas.microsoft.com/office/drawing/2014/main" id="{782FCC22-2D04-4444-981A-6E4BC6F0504F}"/>
              </a:ext>
            </a:extLst>
          </p:cNvPr>
          <p:cNvCxnSpPr>
            <a:cxnSpLocks/>
            <a:stCxn id="15" idx="2"/>
            <a:endCxn id="23" idx="5"/>
          </p:cNvCxnSpPr>
          <p:nvPr/>
        </p:nvCxnSpPr>
        <p:spPr>
          <a:xfrm flipH="1" flipV="1">
            <a:off x="2870730" y="2737661"/>
            <a:ext cx="962648" cy="2070254"/>
          </a:xfrm>
          <a:prstGeom prst="straightConnector1">
            <a:avLst/>
          </a:prstGeom>
          <a:ln w="28575">
            <a:solidFill>
              <a:srgbClr val="F168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17">
            <a:extLst>
              <a:ext uri="{FF2B5EF4-FFF2-40B4-BE49-F238E27FC236}">
                <a16:creationId xmlns="" xmlns:a16="http://schemas.microsoft.com/office/drawing/2014/main" id="{7C982A5A-3BA1-4C10-BB56-9A5EEC7050B0}"/>
              </a:ext>
            </a:extLst>
          </p:cNvPr>
          <p:cNvSpPr>
            <a:spLocks/>
          </p:cNvSpPr>
          <p:nvPr/>
        </p:nvSpPr>
        <p:spPr>
          <a:xfrm>
            <a:off x="229058" y="3093504"/>
            <a:ext cx="2035320" cy="1988955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3.700.000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overnachtingen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llipse 17">
            <a:extLst>
              <a:ext uri="{FF2B5EF4-FFF2-40B4-BE49-F238E27FC236}">
                <a16:creationId xmlns="" xmlns:a16="http://schemas.microsoft.com/office/drawing/2014/main" id="{46DEBE75-25DA-4E4E-9EF8-26B0EC3E5DB9}"/>
              </a:ext>
            </a:extLst>
          </p:cNvPr>
          <p:cNvSpPr>
            <a:spLocks/>
          </p:cNvSpPr>
          <p:nvPr/>
        </p:nvSpPr>
        <p:spPr>
          <a:xfrm>
            <a:off x="228288" y="3078355"/>
            <a:ext cx="2034309" cy="2019251"/>
          </a:xfrm>
          <a:prstGeom prst="ellipse">
            <a:avLst/>
          </a:prstGeom>
          <a:solidFill>
            <a:schemeClr val="bg1"/>
          </a:solidFill>
          <a:ln>
            <a:solidFill>
              <a:srgbClr val="FF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+19%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overnachtingen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B555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4B55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4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3" grpId="0" animBg="1"/>
      <p:bldP spid="31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 animBg="1"/>
      <p:bldP spid="32" grpId="0" animBg="1"/>
    </p:bldLst>
  </p:timing>
</p:sld>
</file>

<file path=ppt/theme/theme1.xml><?xml version="1.0" encoding="utf-8"?>
<a:theme xmlns:a="http://schemas.openxmlformats.org/drawingml/2006/main" name="1_NBTC Powerpoint Template ENG">
  <a:themeElements>
    <a:clrScheme name="NBTC Holland">
      <a:dk1>
        <a:srgbClr val="4B5555"/>
      </a:dk1>
      <a:lt1>
        <a:srgbClr val="FFFFFF"/>
      </a:lt1>
      <a:dk2>
        <a:srgbClr val="FF6F00"/>
      </a:dk2>
      <a:lt2>
        <a:srgbClr val="FFFFFF"/>
      </a:lt2>
      <a:accent1>
        <a:srgbClr val="FF0000"/>
      </a:accent1>
      <a:accent2>
        <a:srgbClr val="AAB4AA"/>
      </a:accent2>
      <a:accent3>
        <a:srgbClr val="009BDC"/>
      </a:accent3>
      <a:accent4>
        <a:srgbClr val="32B432"/>
      </a:accent4>
      <a:accent5>
        <a:srgbClr val="FF6F00"/>
      </a:accent5>
      <a:accent6>
        <a:srgbClr val="4B5555"/>
      </a:accent6>
      <a:hlink>
        <a:srgbClr val="4B5555"/>
      </a:hlink>
      <a:folHlink>
        <a:srgbClr val="4B5555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NBTC Powerpoint Template ENG">
  <a:themeElements>
    <a:clrScheme name="NBTC Holland">
      <a:dk1>
        <a:srgbClr val="4B5555"/>
      </a:dk1>
      <a:lt1>
        <a:srgbClr val="FFFFFF"/>
      </a:lt1>
      <a:dk2>
        <a:srgbClr val="FF6F00"/>
      </a:dk2>
      <a:lt2>
        <a:srgbClr val="FFFFFF"/>
      </a:lt2>
      <a:accent1>
        <a:srgbClr val="FF0000"/>
      </a:accent1>
      <a:accent2>
        <a:srgbClr val="AAB4AA"/>
      </a:accent2>
      <a:accent3>
        <a:srgbClr val="009BDC"/>
      </a:accent3>
      <a:accent4>
        <a:srgbClr val="32B432"/>
      </a:accent4>
      <a:accent5>
        <a:srgbClr val="FF6F00"/>
      </a:accent5>
      <a:accent6>
        <a:srgbClr val="4B5555"/>
      </a:accent6>
      <a:hlink>
        <a:srgbClr val="4B5555"/>
      </a:hlink>
      <a:folHlink>
        <a:srgbClr val="4B5555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BTC Powerpoint Templat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BTC Powerpoint Templat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NBTC Powerpoint Template ENG">
  <a:themeElements>
    <a:clrScheme name="NBTC Holland">
      <a:dk1>
        <a:srgbClr val="4B5555"/>
      </a:dk1>
      <a:lt1>
        <a:srgbClr val="FFFFFF"/>
      </a:lt1>
      <a:dk2>
        <a:srgbClr val="FF6F00"/>
      </a:dk2>
      <a:lt2>
        <a:srgbClr val="FFFFFF"/>
      </a:lt2>
      <a:accent1>
        <a:srgbClr val="FF0000"/>
      </a:accent1>
      <a:accent2>
        <a:srgbClr val="AAB4AA"/>
      </a:accent2>
      <a:accent3>
        <a:srgbClr val="009BDC"/>
      </a:accent3>
      <a:accent4>
        <a:srgbClr val="32B432"/>
      </a:accent4>
      <a:accent5>
        <a:srgbClr val="FF6F00"/>
      </a:accent5>
      <a:accent6>
        <a:srgbClr val="4B5555"/>
      </a:accent6>
      <a:hlink>
        <a:srgbClr val="4B5555"/>
      </a:hlink>
      <a:folHlink>
        <a:srgbClr val="4B5555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D330727D55994A8B2A4DD379357F45" ma:contentTypeVersion="3" ma:contentTypeDescription="Create a new document." ma:contentTypeScope="" ma:versionID="4f5877bd78039ed4c5bfb75272901e72">
  <xsd:schema xmlns:xsd="http://www.w3.org/2001/XMLSchema" xmlns:xs="http://www.w3.org/2001/XMLSchema" xmlns:p="http://schemas.microsoft.com/office/2006/metadata/properties" xmlns:ns2="55f586a3-d57e-46fb-8e02-25b0cae29ecd" targetNamespace="http://schemas.microsoft.com/office/2006/metadata/properties" ma:root="true" ma:fieldsID="bc1599f121d9b1da6e732d63bc5be50c" ns2:_="">
    <xsd:import namespace="55f586a3-d57e-46fb-8e02-25b0cae29e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586a3-d57e-46fb-8e02-25b0cae29e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9C3F92-4D1B-4755-A1C1-08CD0D9C6187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55f586a3-d57e-46fb-8e02-25b0cae29ec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AD8260-713F-4923-B6BB-533439540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f586a3-d57e-46fb-8e02-25b0cae29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D2E7D4-E908-4C6C-BD3C-E71C7FAA49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Aangepast</PresentationFormat>
  <Paragraphs>157</Paragraphs>
  <Slides>31</Slides>
  <Notes>16</Notes>
  <HiddenSlides>2</HiddenSlides>
  <MMClips>0</MMClips>
  <ScaleCrop>false</ScaleCrop>
  <HeadingPairs>
    <vt:vector size="4" baseType="variant">
      <vt:variant>
        <vt:lpstr>Thema</vt:lpstr>
      </vt:variant>
      <vt:variant>
        <vt:i4>5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1_NBTC Powerpoint Template ENG</vt:lpstr>
      <vt:lpstr>3_NBTC Powerpoint Template ENG</vt:lpstr>
      <vt:lpstr>NBTC Powerpoint Template</vt:lpstr>
      <vt:lpstr>1_NBTC Powerpoint Template</vt:lpstr>
      <vt:lpstr>2_NBTC Powerpoint Template ENG</vt:lpstr>
      <vt:lpstr>PowerPoint-presentatie</vt:lpstr>
      <vt:lpstr>Wie zijn wij?</vt:lpstr>
      <vt:lpstr>PowerPoint-presentatie</vt:lpstr>
      <vt:lpstr>Inwoners</vt:lpstr>
      <vt:lpstr>Product dat niet mag ontbreken op vakantie</vt:lpstr>
      <vt:lpstr>Wie neemt men liever mee op vakantie?</vt:lpstr>
      <vt:lpstr>Bierconsumptie</vt:lpstr>
      <vt:lpstr>PowerPoint-presentatie</vt:lpstr>
      <vt:lpstr>Aankomsten Duitse gast in 2016 t.o.v. 2015</vt:lpstr>
      <vt:lpstr>Aankomsten</vt:lpstr>
      <vt:lpstr>Samenstelling reisgezelschap</vt:lpstr>
      <vt:lpstr>Bezoekgedrag</vt:lpstr>
      <vt:lpstr>Verblijf in Nederland</vt:lpstr>
      <vt:lpstr>Hoe bereik ik de Duitse gast?</vt:lpstr>
      <vt:lpstr>Gebruik van websites door Duitse bezoekers</vt:lpstr>
      <vt:lpstr>Ranking boekingsportalen</vt:lpstr>
      <vt:lpstr>Social Media</vt:lpstr>
      <vt:lpstr>PowerPoint-presentatie</vt:lpstr>
      <vt:lpstr>Feestdagen</vt:lpstr>
      <vt:lpstr>PowerPoint-presentatie</vt:lpstr>
      <vt:lpstr>Samen sterk</vt:lpstr>
      <vt:lpstr>Herhaling</vt:lpstr>
      <vt:lpstr>360° aanpak</vt:lpstr>
      <vt:lpstr>Onbekend maakt onbemind</vt:lpstr>
      <vt:lpstr>Storytelling</vt:lpstr>
      <vt:lpstr>Doelgroepgericht</vt:lpstr>
      <vt:lpstr>Taal</vt:lpstr>
      <vt:lpstr>Jaarrond</vt:lpstr>
      <vt:lpstr>Prijs - Kwaliteit</vt:lpstr>
      <vt:lpstr>PowerPoint-presentatie</vt:lpstr>
      <vt:lpstr>Bedankt voor uw aandacht!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Conrad van Tiggelen</dc:creator>
  <cp:lastModifiedBy>Paula Hanse</cp:lastModifiedBy>
  <cp:revision>298</cp:revision>
  <cp:lastPrinted>2017-05-04T14:25:28Z</cp:lastPrinted>
  <dcterms:created xsi:type="dcterms:W3CDTF">2016-02-05T10:16:42Z</dcterms:created>
  <dcterms:modified xsi:type="dcterms:W3CDTF">2017-09-19T11:42:40Z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0x0101007FD330727D55994A8B2A4DD379357F45</vt:lpwstr>
  </property>
</Properties>
</file>