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0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1" r:id="rId16"/>
    <p:sldId id="272" r:id="rId17"/>
    <p:sldId id="274" r:id="rId18"/>
    <p:sldId id="273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2" d="100"/>
          <a:sy n="92" d="100"/>
        </p:scale>
        <p:origin x="-250" y="-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5A2D0-1DB6-424A-9A79-D98E7FAC61A8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E7FD-57CC-4C73-B2FA-4E69140761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5501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uvellandhotels.nl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3" name="Group 7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4" name="Straight Connector 73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Afbeeldingsresultaat voor foto heuvelland">
            <a:extLst>
              <a:ext uri="{FF2B5EF4-FFF2-40B4-BE49-F238E27FC236}">
                <a16:creationId xmlns:a16="http://schemas.microsoft.com/office/drawing/2014/main" xmlns="" id="{37337D6D-839D-4671-AAE3-FCBE612A3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33" y="2600214"/>
            <a:ext cx="3152439" cy="1657572"/>
          </a:xfrm>
          <a:prstGeom prst="rect">
            <a:avLst/>
          </a:prstGeom>
          <a:noFill/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7B5CBCD9-4360-4277-B597-7C445501E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5999" y="685799"/>
            <a:ext cx="7406374" cy="2971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dirty="0"/>
              <a:t>De toekomst van toerisme…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Limburgse lessen</a:t>
            </a: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32788383-CA5F-4A7C-B27E-449B67D490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6483" y="3843867"/>
            <a:ext cx="5815690" cy="1947333"/>
          </a:xfrm>
        </p:spPr>
        <p:txBody>
          <a:bodyPr>
            <a:normAutofit/>
          </a:bodyPr>
          <a:lstStyle/>
          <a:p>
            <a:r>
              <a:rPr lang="nl-NL" b="1" dirty="0"/>
              <a:t>Wat hebben we in Limburg de afgelopen jaren gedaan om het toerisme verder te ontwikkelen en welke zaken lopen er nog?</a:t>
            </a:r>
          </a:p>
          <a:p>
            <a:r>
              <a:rPr lang="nl-NL" b="1" dirty="0"/>
              <a:t>Wat kan Zeeland hier van leren?</a:t>
            </a:r>
          </a:p>
          <a:p>
            <a:endParaRPr lang="nl-NL" dirty="0"/>
          </a:p>
        </p:txBody>
      </p:sp>
      <p:pic>
        <p:nvPicPr>
          <p:cNvPr id="5" name="Afbeelding 4" descr="Afbeelding met illustratie&#10;&#10;Beschrijving is gegenereerd met hoge betrouwbaarheid">
            <a:extLst>
              <a:ext uri="{FF2B5EF4-FFF2-40B4-BE49-F238E27FC236}">
                <a16:creationId xmlns:a16="http://schemas.microsoft.com/office/drawing/2014/main" xmlns="" id="{E6F52450-848D-4A00-9B02-A9CE3A590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54" y="2610364"/>
            <a:ext cx="3126796" cy="16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92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xmlns="" id="{6FF94CF2-CC08-4D14-A1E3-7767A9463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17" y="371199"/>
            <a:ext cx="4321176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f310517">
            <a:extLst>
              <a:ext uri="{FF2B5EF4-FFF2-40B4-BE49-F238E27FC236}">
                <a16:creationId xmlns:a16="http://schemas.microsoft.com/office/drawing/2014/main" xmlns="" id="{ACFE6169-3710-4B49-B2D0-D85266DF9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503" y="509317"/>
            <a:ext cx="40322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256A597A-F4B9-41D4-8A72-75D0ECA20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17" y="3555733"/>
            <a:ext cx="3469103" cy="260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andgraaf Wereldtuinen Mondo Verde_004">
            <a:extLst>
              <a:ext uri="{FF2B5EF4-FFF2-40B4-BE49-F238E27FC236}">
                <a16:creationId xmlns:a16="http://schemas.microsoft.com/office/drawing/2014/main" xmlns="" id="{7B7F64B0-E450-462B-A16B-92FE2F3F3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278" y="3675002"/>
            <a:ext cx="381635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439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xmlns="" id="{D9048A4E-8FCB-486A-A93F-373D662B736B}"/>
              </a:ext>
            </a:extLst>
          </p:cNvPr>
          <p:cNvSpPr/>
          <p:nvPr/>
        </p:nvSpPr>
        <p:spPr>
          <a:xfrm>
            <a:off x="980661" y="606689"/>
            <a:ext cx="8163339" cy="533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nl-NL" alt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Bezoekersaantallen Leisure Parkstad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nl-NL" alt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nl-NL" alt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Dagje uit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nl-NL" alt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Bezoekers: &gt;2.</a:t>
            </a:r>
            <a:r>
              <a:rPr lang="en-US" alt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nl-NL" alt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0.000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nl-NL" alt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Omzet: +/- € 410 mln. (2012)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nl-NL" alt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nl-NL" alt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Shopping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nl-NL" alt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Bezoekers: &gt; 5.500.000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nl-NL" alt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Omzet: +/- € 200 mln.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nl-NL" alt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nl-NL" alt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Cultuur en evenementen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nl-NL" alt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Bezoekers: &gt; 1.</a:t>
            </a:r>
            <a:r>
              <a:rPr lang="en-US" alt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nl-NL" alt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.000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nl-NL" alt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Omzet: +/- € 100 mln.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nl-NL" alt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nl-NL" alt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Bezoekersaantal Leisure City Parkstad 2009: &gt; 9.</a:t>
            </a:r>
            <a:r>
              <a:rPr lang="en-US" alt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alt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00.000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72B8CA2C-F35B-4E63-95F4-C88CBD6CE4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74" y="1638348"/>
            <a:ext cx="5067248" cy="188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12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Afbeeldingsresultaat voor oude stacaravan">
            <a:extLst>
              <a:ext uri="{FF2B5EF4-FFF2-40B4-BE49-F238E27FC236}">
                <a16:creationId xmlns:a16="http://schemas.microsoft.com/office/drawing/2014/main" xmlns="" id="{BEEF629E-AD77-4F32-968C-7EE0A415D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7" r="22505"/>
          <a:stretch/>
        </p:blipFill>
        <p:spPr bwMode="auto">
          <a:xfrm>
            <a:off x="831" y="10"/>
            <a:ext cx="3502025" cy="685799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4" name="Straight Connector 73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87C4FEFE-C652-4EDC-8825-80A25F959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79" y="4487332"/>
            <a:ext cx="5627158" cy="1507067"/>
          </a:xfrm>
        </p:spPr>
        <p:txBody>
          <a:bodyPr>
            <a:normAutofit/>
          </a:bodyPr>
          <a:lstStyle/>
          <a:p>
            <a:r>
              <a:rPr lang="nl-NL" dirty="0"/>
              <a:t>Te veel van hetzelfde en deels verouderd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9F1850B4-B688-4550-B9B1-FFE58543F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4612" y="685800"/>
            <a:ext cx="6626072" cy="3615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1900" b="1" dirty="0"/>
              <a:t>We hebben min of meer van alles te VEEL…</a:t>
            </a:r>
          </a:p>
          <a:p>
            <a:pPr>
              <a:lnSpc>
                <a:spcPct val="90000"/>
              </a:lnSpc>
            </a:pPr>
            <a:r>
              <a:rPr lang="nl-NL" sz="1900" b="1" dirty="0"/>
              <a:t>Zeker voorzieningen die deels ook gebruikt worden voor eigen inwoners (krimpregio vooral in Zuid-Limburg)</a:t>
            </a:r>
          </a:p>
          <a:p>
            <a:pPr>
              <a:lnSpc>
                <a:spcPct val="90000"/>
              </a:lnSpc>
            </a:pPr>
            <a:r>
              <a:rPr lang="nl-NL" sz="1900" b="1" dirty="0"/>
              <a:t>Te veel campings, te veel bungalowparken, te veel hotels. Kanttekening: we hebben vooral te veel verouderde…..</a:t>
            </a:r>
          </a:p>
          <a:p>
            <a:pPr>
              <a:lnSpc>
                <a:spcPct val="90000"/>
              </a:lnSpc>
            </a:pPr>
            <a:r>
              <a:rPr lang="nl-NL" sz="1900" b="1" dirty="0"/>
              <a:t>Onderzoek 2015: kwart aanbod heeft aansluiting recreatieve markt verloren</a:t>
            </a:r>
          </a:p>
          <a:p>
            <a:pPr>
              <a:lnSpc>
                <a:spcPct val="90000"/>
              </a:lnSpc>
            </a:pPr>
            <a:r>
              <a:rPr lang="nl-NL" sz="1900" b="1" dirty="0"/>
              <a:t>Sinds mei 2017: vitaliteitsmanager aan de slag. Eerste pilots lopen</a:t>
            </a:r>
          </a:p>
          <a:p>
            <a:pPr>
              <a:lnSpc>
                <a:spcPct val="90000"/>
              </a:lnSpc>
            </a:pPr>
            <a:endParaRPr lang="nl-NL" sz="1900" dirty="0"/>
          </a:p>
        </p:txBody>
      </p:sp>
    </p:spTree>
    <p:extLst>
      <p:ext uri="{BB962C8B-B14F-4D97-AF65-F5344CB8AC3E}">
        <p14:creationId xmlns:p14="http://schemas.microsoft.com/office/powerpoint/2010/main" val="1221367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6" name="Straight Connector 75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Snip Diagonal Corner 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001" y="620722"/>
            <a:ext cx="3670674" cy="5286838"/>
          </a:xfrm>
          <a:prstGeom prst="snip2DiagRect">
            <a:avLst>
              <a:gd name="adj1" fmla="val 11518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Afbeeldingsresultaat voor vlaai">
            <a:extLst>
              <a:ext uri="{FF2B5EF4-FFF2-40B4-BE49-F238E27FC236}">
                <a16:creationId xmlns:a16="http://schemas.microsoft.com/office/drawing/2014/main" xmlns="" id="{08A7D522-8252-471D-8215-A207A05A30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3" r="30817" b="-1"/>
          <a:stretch/>
        </p:blipFill>
        <p:spPr bwMode="auto">
          <a:xfrm>
            <a:off x="800558" y="786117"/>
            <a:ext cx="3337560" cy="4956048"/>
          </a:xfrm>
          <a:custGeom>
            <a:avLst/>
            <a:gdLst>
              <a:gd name="connsiteX0" fmla="*/ 384420 w 3337560"/>
              <a:gd name="connsiteY0" fmla="*/ 0 h 4956048"/>
              <a:gd name="connsiteX1" fmla="*/ 3337560 w 3337560"/>
              <a:gd name="connsiteY1" fmla="*/ 0 h 4956048"/>
              <a:gd name="connsiteX2" fmla="*/ 3337560 w 3337560"/>
              <a:gd name="connsiteY2" fmla="*/ 4571628 h 4956048"/>
              <a:gd name="connsiteX3" fmla="*/ 2953140 w 3337560"/>
              <a:gd name="connsiteY3" fmla="*/ 4956048 h 4956048"/>
              <a:gd name="connsiteX4" fmla="*/ 0 w 3337560"/>
              <a:gd name="connsiteY4" fmla="*/ 4956048 h 4956048"/>
              <a:gd name="connsiteX5" fmla="*/ 0 w 3337560"/>
              <a:gd name="connsiteY5" fmla="*/ 384420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7560" h="4956048">
                <a:moveTo>
                  <a:pt x="384420" y="0"/>
                </a:moveTo>
                <a:lnTo>
                  <a:pt x="3337560" y="0"/>
                </a:lnTo>
                <a:lnTo>
                  <a:pt x="3337560" y="4571628"/>
                </a:lnTo>
                <a:lnTo>
                  <a:pt x="2953140" y="4956048"/>
                </a:lnTo>
                <a:lnTo>
                  <a:pt x="0" y="4956048"/>
                </a:lnTo>
                <a:lnTo>
                  <a:pt x="0" y="38442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0B8D7E8C-A8FC-4BBC-BBF1-C74E7259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860" y="4487332"/>
            <a:ext cx="5627258" cy="1507067"/>
          </a:xfrm>
        </p:spPr>
        <p:txBody>
          <a:bodyPr>
            <a:normAutofit/>
          </a:bodyPr>
          <a:lstStyle/>
          <a:p>
            <a:r>
              <a:rPr lang="nl-NL" dirty="0"/>
              <a:t>Het ‘Merk’ Limburg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E21604F-10B8-4282-B8CA-3291335AC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860" y="685800"/>
            <a:ext cx="6253792" cy="361526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nl-NL" b="1" dirty="0"/>
              <a:t>Enkele kernbegrippen:</a:t>
            </a:r>
          </a:p>
          <a:p>
            <a:pPr>
              <a:lnSpc>
                <a:spcPct val="90000"/>
              </a:lnSpc>
            </a:pPr>
            <a:r>
              <a:rPr lang="nl-NL" b="1" dirty="0"/>
              <a:t>Heuvelland /  vakwerkhuizen</a:t>
            </a:r>
          </a:p>
          <a:p>
            <a:pPr>
              <a:lnSpc>
                <a:spcPct val="90000"/>
              </a:lnSpc>
            </a:pPr>
            <a:r>
              <a:rPr lang="nl-NL" b="1" dirty="0"/>
              <a:t>Vlaai</a:t>
            </a:r>
          </a:p>
          <a:p>
            <a:pPr>
              <a:lnSpc>
                <a:spcPct val="90000"/>
              </a:lnSpc>
            </a:pPr>
            <a:r>
              <a:rPr lang="nl-NL" b="1" dirty="0"/>
              <a:t>Bier</a:t>
            </a:r>
          </a:p>
          <a:p>
            <a:pPr>
              <a:lnSpc>
                <a:spcPct val="90000"/>
              </a:lnSpc>
            </a:pPr>
            <a:r>
              <a:rPr lang="nl-NL" b="1" dirty="0"/>
              <a:t>Bourgondisch</a:t>
            </a:r>
          </a:p>
          <a:p>
            <a:pPr>
              <a:lnSpc>
                <a:spcPct val="90000"/>
              </a:lnSpc>
            </a:pPr>
            <a:r>
              <a:rPr lang="nl-NL" b="1" dirty="0"/>
              <a:t>Maastricht</a:t>
            </a:r>
          </a:p>
          <a:p>
            <a:pPr>
              <a:lnSpc>
                <a:spcPct val="90000"/>
              </a:lnSpc>
            </a:pPr>
            <a:r>
              <a:rPr lang="nl-NL" b="1" dirty="0"/>
              <a:t>Fietsen? Wielrennen?</a:t>
            </a:r>
          </a:p>
          <a:p>
            <a:pPr>
              <a:lnSpc>
                <a:spcPct val="90000"/>
              </a:lnSpc>
            </a:pPr>
            <a:endParaRPr lang="nl-NL" b="1" dirty="0"/>
          </a:p>
          <a:p>
            <a:pPr>
              <a:lnSpc>
                <a:spcPct val="90000"/>
              </a:lnSpc>
            </a:pPr>
            <a:r>
              <a:rPr lang="nl-NL" b="1" dirty="0"/>
              <a:t>Niet echt een eenheid… Noord? Asperges? Midden? Water?  Geen onderscheidend imago!</a:t>
            </a:r>
          </a:p>
        </p:txBody>
      </p:sp>
    </p:spTree>
    <p:extLst>
      <p:ext uri="{BB962C8B-B14F-4D97-AF65-F5344CB8AC3E}">
        <p14:creationId xmlns:p14="http://schemas.microsoft.com/office/powerpoint/2010/main" val="3784392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Afbeeldingsresultaat voor liefde voor limburg">
            <a:extLst>
              <a:ext uri="{FF2B5EF4-FFF2-40B4-BE49-F238E27FC236}">
                <a16:creationId xmlns:a16="http://schemas.microsoft.com/office/drawing/2014/main" xmlns="" id="{C3F0F2D2-5F0C-47C4-9B61-D3CA0C1AF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40" y="924676"/>
            <a:ext cx="3185108" cy="3185108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Afbeeldingsresultaat voor liefde voor limburg">
            <a:extLst>
              <a:ext uri="{FF2B5EF4-FFF2-40B4-BE49-F238E27FC236}">
                <a16:creationId xmlns:a16="http://schemas.microsoft.com/office/drawing/2014/main" xmlns="" id="{536A0153-529B-48BE-A267-8B47DAA5D3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516A04BA-A16D-41C0-BC3E-FCA44ADA4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nl-NL" dirty="0"/>
              <a:t>Lukt het om er een merk van te maken? Moeizaam….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EB853D7-DA84-446E-956D-EAA16F7E2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696" y="733647"/>
            <a:ext cx="6593129" cy="3575884"/>
          </a:xfrm>
        </p:spPr>
        <p:txBody>
          <a:bodyPr>
            <a:normAutofit/>
          </a:bodyPr>
          <a:lstStyle/>
          <a:p>
            <a:r>
              <a:rPr lang="nl-NL" b="1" dirty="0"/>
              <a:t>Provincie zet sterk in op </a:t>
            </a:r>
            <a:r>
              <a:rPr lang="nl-NL" b="1" kern="1200" cap="none" dirty="0">
                <a:effectLst/>
                <a:latin typeface="+mn-lt"/>
                <a:ea typeface="+mn-ea"/>
                <a:cs typeface="+mn-cs"/>
              </a:rPr>
              <a:t>1</a:t>
            </a:r>
            <a:r>
              <a:rPr lang="nl-NL" b="1" dirty="0"/>
              <a:t> Limburg, maar Zuid-Limburg (Heuvelland bepaald het beeld)</a:t>
            </a:r>
          </a:p>
          <a:p>
            <a:r>
              <a:rPr lang="nl-NL" b="1" dirty="0"/>
              <a:t>Heeft Maastricht het Heuvelland nodig?</a:t>
            </a:r>
          </a:p>
          <a:p>
            <a:r>
              <a:rPr lang="nl-NL" b="1" dirty="0"/>
              <a:t>Regio </a:t>
            </a:r>
            <a:r>
              <a:rPr lang="nl-NL" b="1" dirty="0" err="1"/>
              <a:t>VVV’s</a:t>
            </a:r>
            <a:r>
              <a:rPr lang="nl-NL" b="1" dirty="0"/>
              <a:t> moeten samenwerken! (SVL)</a:t>
            </a:r>
          </a:p>
          <a:p>
            <a:r>
              <a:rPr lang="nl-NL" b="1" dirty="0"/>
              <a:t>Herijking strategie (meer op </a:t>
            </a:r>
            <a:r>
              <a:rPr lang="nl-NL" b="1" dirty="0" err="1"/>
              <a:t>social</a:t>
            </a:r>
            <a:r>
              <a:rPr lang="nl-NL" b="1" dirty="0"/>
              <a:t> media gericht)</a:t>
            </a:r>
          </a:p>
          <a:p>
            <a:r>
              <a:rPr lang="nl-NL" b="1" dirty="0"/>
              <a:t>Branding loopt parallel (Zuid-Limburg; je zult er maar wonen…)</a:t>
            </a:r>
          </a:p>
        </p:txBody>
      </p:sp>
    </p:spTree>
    <p:extLst>
      <p:ext uri="{BB962C8B-B14F-4D97-AF65-F5344CB8AC3E}">
        <p14:creationId xmlns:p14="http://schemas.microsoft.com/office/powerpoint/2010/main" val="395487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fbeeldingsresultaat voor belg">
            <a:extLst>
              <a:ext uri="{FF2B5EF4-FFF2-40B4-BE49-F238E27FC236}">
                <a16:creationId xmlns:a16="http://schemas.microsoft.com/office/drawing/2014/main" xmlns="" id="{FF5E8FF3-0744-4348-89AD-641C5B500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40" y="1582352"/>
            <a:ext cx="3185108" cy="1869756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64BA7674-68AF-4160-803A-03CCF2DC8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nl-NL" dirty="0"/>
              <a:t>Het belang van de </a:t>
            </a:r>
            <a:r>
              <a:rPr lang="nl-NL" dirty="0" err="1"/>
              <a:t>vlaamse</a:t>
            </a:r>
            <a:r>
              <a:rPr lang="nl-NL" dirty="0"/>
              <a:t> gast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B09EDA00-AFD1-4520-B0B8-1B1BA75F4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696" y="733647"/>
            <a:ext cx="6593129" cy="3575884"/>
          </a:xfrm>
        </p:spPr>
        <p:txBody>
          <a:bodyPr>
            <a:normAutofit/>
          </a:bodyPr>
          <a:lstStyle/>
          <a:p>
            <a:r>
              <a:rPr lang="nl-NL" b="1" dirty="0"/>
              <a:t>We zien een toename van het aantal Belgen in Limburg</a:t>
            </a:r>
          </a:p>
          <a:p>
            <a:r>
              <a:rPr lang="nl-NL" b="1" dirty="0"/>
              <a:t>31% van de buitenlandse overnachtingen zijn Belgen (13% landelijk)</a:t>
            </a:r>
          </a:p>
          <a:p>
            <a:r>
              <a:rPr lang="nl-NL" b="1" dirty="0"/>
              <a:t>Inzet vooral op digitale media (</a:t>
            </a:r>
            <a:r>
              <a:rPr lang="nl-NL" b="1" dirty="0" err="1"/>
              <a:t>on-line</a:t>
            </a:r>
            <a:r>
              <a:rPr lang="nl-NL" b="1" dirty="0"/>
              <a:t>) en free-</a:t>
            </a:r>
            <a:r>
              <a:rPr lang="nl-NL" b="1" dirty="0" err="1"/>
              <a:t>publicity</a:t>
            </a:r>
            <a:endParaRPr lang="nl-NL" b="1" dirty="0"/>
          </a:p>
          <a:p>
            <a:r>
              <a:rPr lang="nl-NL" b="1" dirty="0"/>
              <a:t>Mee liften op promotie van grensoverschrijdende projecten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2757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fbeeldingsresultaat voor stereotype belg">
            <a:extLst>
              <a:ext uri="{FF2B5EF4-FFF2-40B4-BE49-F238E27FC236}">
                <a16:creationId xmlns:a16="http://schemas.microsoft.com/office/drawing/2014/main" xmlns="" id="{6B0B4183-613B-4F38-A61A-8396BD030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84" y="724930"/>
            <a:ext cx="2509220" cy="3584601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64BA7674-68AF-4160-803A-03CCF2DC8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nl-NL" dirty="0"/>
              <a:t>Het belang van de </a:t>
            </a:r>
            <a:r>
              <a:rPr lang="nl-NL" dirty="0" err="1"/>
              <a:t>duitse</a:t>
            </a:r>
            <a:r>
              <a:rPr lang="nl-NL" dirty="0"/>
              <a:t> gast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B09EDA00-AFD1-4520-B0B8-1B1BA75F4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696" y="733647"/>
            <a:ext cx="6593129" cy="357588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nl-NL" sz="1700" b="1" dirty="0"/>
              <a:t>De Duitse gast waardeert vooral de Limburgse gastvrijheid</a:t>
            </a:r>
          </a:p>
          <a:p>
            <a:pPr>
              <a:lnSpc>
                <a:spcPct val="90000"/>
              </a:lnSpc>
            </a:pPr>
            <a:r>
              <a:rPr lang="nl-NL" sz="1700" b="1" dirty="0"/>
              <a:t>In het Ruhrgebied wonen meer mensen dan in de Randstad</a:t>
            </a:r>
          </a:p>
          <a:p>
            <a:pPr>
              <a:lnSpc>
                <a:spcPct val="90000"/>
              </a:lnSpc>
            </a:pPr>
            <a:r>
              <a:rPr lang="nl-NL" sz="1700" b="1" dirty="0"/>
              <a:t>De aanwezigheid van water is van belang  (Maasplassen)</a:t>
            </a:r>
          </a:p>
          <a:p>
            <a:pPr>
              <a:lnSpc>
                <a:spcPct val="90000"/>
              </a:lnSpc>
            </a:pPr>
            <a:r>
              <a:rPr lang="nl-NL" sz="1700" b="1" dirty="0"/>
              <a:t>Enorme aanzuigende werking van het DOC in Roermond (Designer Outlet Center): bepaald groot deel dagtoerisme</a:t>
            </a:r>
          </a:p>
          <a:p>
            <a:pPr>
              <a:lnSpc>
                <a:spcPct val="90000"/>
              </a:lnSpc>
            </a:pPr>
            <a:r>
              <a:rPr lang="nl-NL" sz="1700" b="1" dirty="0"/>
              <a:t>Limburg is voor veel Duitsers het dichtstbijzijnde ‘buitenland’</a:t>
            </a:r>
          </a:p>
          <a:p>
            <a:pPr>
              <a:lnSpc>
                <a:spcPct val="90000"/>
              </a:lnSpc>
            </a:pPr>
            <a:r>
              <a:rPr lang="nl-NL" sz="1700" b="1" kern="1200" cap="none" dirty="0">
                <a:effectLst/>
                <a:latin typeface="+mn-lt"/>
                <a:ea typeface="+mn-ea"/>
                <a:cs typeface="+mn-cs"/>
              </a:rPr>
              <a:t>46</a:t>
            </a:r>
            <a:r>
              <a:rPr lang="nl-NL" sz="1700" b="1" dirty="0"/>
              <a:t> % van de buitenlandse overnachtingen zijn Duitsers (landelijk 41%)</a:t>
            </a:r>
          </a:p>
          <a:p>
            <a:pPr>
              <a:lnSpc>
                <a:spcPct val="90000"/>
              </a:lnSpc>
            </a:pPr>
            <a:r>
              <a:rPr lang="nl-NL" sz="1700" b="1" dirty="0"/>
              <a:t>Reclamebureau in Duitsland voert de campagne uit</a:t>
            </a:r>
          </a:p>
          <a:p>
            <a:pPr>
              <a:lnSpc>
                <a:spcPct val="90000"/>
              </a:lnSpc>
            </a:pPr>
            <a:r>
              <a:rPr lang="nl-NL" sz="1700" b="1" dirty="0"/>
              <a:t>Focus op </a:t>
            </a:r>
            <a:r>
              <a:rPr lang="nl-NL" sz="1700" b="1" dirty="0" err="1"/>
              <a:t>NordRheinWestfalen</a:t>
            </a:r>
            <a:r>
              <a:rPr lang="nl-NL" sz="1700" b="1" dirty="0"/>
              <a:t>: dagtoeristen</a:t>
            </a:r>
          </a:p>
          <a:p>
            <a:pPr>
              <a:lnSpc>
                <a:spcPct val="90000"/>
              </a:lnSpc>
            </a:pPr>
            <a:r>
              <a:rPr lang="nl-NL" sz="1700" b="1" dirty="0"/>
              <a:t>Vooral </a:t>
            </a:r>
            <a:r>
              <a:rPr lang="nl-NL" sz="1700" b="1" dirty="0" err="1"/>
              <a:t>on-line</a:t>
            </a:r>
            <a:r>
              <a:rPr lang="nl-NL" sz="1700" b="1" dirty="0"/>
              <a:t> marketing</a:t>
            </a:r>
          </a:p>
          <a:p>
            <a:pPr>
              <a:lnSpc>
                <a:spcPct val="90000"/>
              </a:lnSpc>
            </a:pPr>
            <a:r>
              <a:rPr lang="nl-NL" sz="1700" b="1" dirty="0"/>
              <a:t>Bekendheid van het merk / de naam Limburg is erg beperkt! Onderzoek uit 2015: ruim 85% kent het ‘merk’ Limburg NIET</a:t>
            </a:r>
          </a:p>
        </p:txBody>
      </p:sp>
    </p:spTree>
    <p:extLst>
      <p:ext uri="{BB962C8B-B14F-4D97-AF65-F5344CB8AC3E}">
        <p14:creationId xmlns:p14="http://schemas.microsoft.com/office/powerpoint/2010/main" val="3812417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2EC5551-1F8C-4A77-80B1-03B63F577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128591"/>
            <a:ext cx="8534400" cy="1205948"/>
          </a:xfrm>
        </p:spPr>
        <p:txBody>
          <a:bodyPr>
            <a:normAutofit fontScale="90000"/>
          </a:bodyPr>
          <a:lstStyle/>
          <a:p>
            <a:r>
              <a:rPr lang="nl-NL" dirty="0"/>
              <a:t>Belgen en </a:t>
            </a:r>
            <a:r>
              <a:rPr lang="nl-NL" dirty="0" err="1"/>
              <a:t>duitsers</a:t>
            </a:r>
            <a:r>
              <a:rPr lang="nl-NL" dirty="0"/>
              <a:t> vooral belangrijk vanwege dagtoerisme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8C6188F-DF6B-4CD9-A09B-4203647933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29" y="379827"/>
            <a:ext cx="7782693" cy="46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556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4" name="Picture 4" descr="Afbeeldingsresultaat voor limburgse landschap">
            <a:extLst>
              <a:ext uri="{FF2B5EF4-FFF2-40B4-BE49-F238E27FC236}">
                <a16:creationId xmlns:a16="http://schemas.microsoft.com/office/drawing/2014/main" xmlns="" id="{366451A8-7B0C-43AC-8032-A53504E42C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1" r="35363" b="-1"/>
          <a:stretch/>
        </p:blipFill>
        <p:spPr bwMode="auto">
          <a:xfrm>
            <a:off x="0" y="7540"/>
            <a:ext cx="3502025" cy="685799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6" name="Straight Connector 75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AutoShape 2" descr="Afbeeldingsresultaat voor limburgse landschap">
            <a:extLst>
              <a:ext uri="{FF2B5EF4-FFF2-40B4-BE49-F238E27FC236}">
                <a16:creationId xmlns:a16="http://schemas.microsoft.com/office/drawing/2014/main" xmlns="" id="{D9D044DF-49F4-4B9F-8914-84E352A8BD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0C532120-28F7-4E0B-9037-E0463F086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79" y="4487332"/>
            <a:ext cx="5627158" cy="1507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300" dirty="0"/>
              <a:t>Landschap en overaanbod vragen om nadere afwegingen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93AB9EEB-8392-4DE2-AB74-9DD34F727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4612" y="685800"/>
            <a:ext cx="6626072" cy="3615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1600" b="1" dirty="0"/>
              <a:t>In de </a:t>
            </a:r>
            <a:r>
              <a:rPr lang="nl-NL" sz="1600" b="1" u="sng" dirty="0"/>
              <a:t>provinciale structuurvisie </a:t>
            </a:r>
            <a:r>
              <a:rPr lang="nl-NL" sz="1600" b="1" dirty="0"/>
              <a:t>is vastgelegd dat we van alles te veel hebben en terughoudend dienen te zijn met nieuwe ontwikkelingen toe te laten</a:t>
            </a:r>
          </a:p>
          <a:p>
            <a:pPr>
              <a:lnSpc>
                <a:spcPct val="90000"/>
              </a:lnSpc>
            </a:pPr>
            <a:r>
              <a:rPr lang="nl-NL" sz="1600" b="1" dirty="0"/>
              <a:t>Provincie legt de bal vervolgens in de regio’s neer. Hier zijn regionale bestuursakkoorden opgesteld en vastgelegd</a:t>
            </a:r>
          </a:p>
          <a:p>
            <a:pPr>
              <a:lnSpc>
                <a:spcPct val="90000"/>
              </a:lnSpc>
            </a:pPr>
            <a:r>
              <a:rPr lang="nl-NL" sz="1600" b="1" dirty="0"/>
              <a:t>Duidelijk afwegingskader is en blijft lastig (waar leg je de grens) maar pogingen worden wel gedaan en bovendien worden initiatieven nu </a:t>
            </a:r>
            <a:r>
              <a:rPr lang="nl-NL" sz="1600" b="1" u="sng" dirty="0"/>
              <a:t>regionaal</a:t>
            </a:r>
            <a:r>
              <a:rPr lang="nl-NL" sz="1600" b="1" dirty="0"/>
              <a:t> getoetst.</a:t>
            </a:r>
          </a:p>
          <a:p>
            <a:pPr>
              <a:lnSpc>
                <a:spcPct val="90000"/>
              </a:lnSpc>
            </a:pPr>
            <a:r>
              <a:rPr lang="nl-NL" sz="1600" b="1" dirty="0"/>
              <a:t>In Zuid-Limburg vind afstemming en toetsing plaats in Bestuurlijk Overleg Nationaal Landschap Zuid-Limburg(behoud landschap)</a:t>
            </a:r>
          </a:p>
          <a:p>
            <a:pPr>
              <a:lnSpc>
                <a:spcPct val="90000"/>
              </a:lnSpc>
            </a:pPr>
            <a:r>
              <a:rPr lang="nl-NL" sz="1600" b="1" dirty="0"/>
              <a:t>In Noord-Limburg en Midden-Limburg zijn regionale  afwegingskaders bepaald</a:t>
            </a:r>
          </a:p>
        </p:txBody>
      </p:sp>
    </p:spTree>
    <p:extLst>
      <p:ext uri="{BB962C8B-B14F-4D97-AF65-F5344CB8AC3E}">
        <p14:creationId xmlns:p14="http://schemas.microsoft.com/office/powerpoint/2010/main" val="1161821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fbeeldingsresultaat voor toekomst">
            <a:extLst>
              <a:ext uri="{FF2B5EF4-FFF2-40B4-BE49-F238E27FC236}">
                <a16:creationId xmlns:a16="http://schemas.microsoft.com/office/drawing/2014/main" xmlns="" id="{0230F26A-BDE1-447F-9FF6-9DDABD88C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6" r="26192" b="3"/>
          <a:stretch/>
        </p:blipFill>
        <p:spPr bwMode="auto">
          <a:xfrm>
            <a:off x="779966" y="860680"/>
            <a:ext cx="3152439" cy="3448851"/>
          </a:xfrm>
          <a:custGeom>
            <a:avLst/>
            <a:gdLst>
              <a:gd name="connsiteX0" fmla="*/ 409034 w 3152439"/>
              <a:gd name="connsiteY0" fmla="*/ 0 h 3448851"/>
              <a:gd name="connsiteX1" fmla="*/ 3152439 w 3152439"/>
              <a:gd name="connsiteY1" fmla="*/ 0 h 3448851"/>
              <a:gd name="connsiteX2" fmla="*/ 3152439 w 3152439"/>
              <a:gd name="connsiteY2" fmla="*/ 3032147 h 3448851"/>
              <a:gd name="connsiteX3" fmla="*/ 2735735 w 3152439"/>
              <a:gd name="connsiteY3" fmla="*/ 3448851 h 3448851"/>
              <a:gd name="connsiteX4" fmla="*/ 0 w 3152439"/>
              <a:gd name="connsiteY4" fmla="*/ 3448851 h 3448851"/>
              <a:gd name="connsiteX5" fmla="*/ 0 w 3152439"/>
              <a:gd name="connsiteY5" fmla="*/ 409034 h 344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2439" h="3448851">
                <a:moveTo>
                  <a:pt x="409034" y="0"/>
                </a:moveTo>
                <a:lnTo>
                  <a:pt x="3152439" y="0"/>
                </a:lnTo>
                <a:lnTo>
                  <a:pt x="3152439" y="3032147"/>
                </a:lnTo>
                <a:lnTo>
                  <a:pt x="2735735" y="3448851"/>
                </a:lnTo>
                <a:lnTo>
                  <a:pt x="0" y="3448851"/>
                </a:lnTo>
                <a:lnTo>
                  <a:pt x="0" y="409034"/>
                </a:lnTo>
                <a:close/>
              </a:path>
            </a:pathLst>
          </a:custGeom>
          <a:noFill/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86790EF3-43F0-4829-95C6-7F99B51A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nl-NL" dirty="0"/>
              <a:t>De toekomst van toerisme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DE55CEFB-B81F-4128-B659-3654F4A75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696" y="860679"/>
            <a:ext cx="6529117" cy="344885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sz="1700" b="1" dirty="0"/>
              <a:t>De belangrijkste lessen…..</a:t>
            </a:r>
          </a:p>
          <a:p>
            <a:pPr marL="0" indent="0">
              <a:lnSpc>
                <a:spcPct val="90000"/>
              </a:lnSpc>
              <a:buNone/>
            </a:pPr>
            <a:endParaRPr lang="nl-NL" sz="1700" b="1" dirty="0"/>
          </a:p>
          <a:p>
            <a:pPr>
              <a:lnSpc>
                <a:spcPct val="90000"/>
              </a:lnSpc>
            </a:pPr>
            <a:r>
              <a:rPr lang="nl-NL" sz="1700" b="1" dirty="0"/>
              <a:t>Hoe belangrijk is een merk of een regio eigenlijk? Hoeveel effort moet je er in steken? Is dat meetbaar? Is het van belang at Schouwen-Duiveland zich binnen Zeeland profileert?</a:t>
            </a:r>
          </a:p>
          <a:p>
            <a:pPr>
              <a:lnSpc>
                <a:spcPct val="90000"/>
              </a:lnSpc>
            </a:pPr>
            <a:r>
              <a:rPr lang="nl-NL" sz="1700" b="1" dirty="0"/>
              <a:t>Overheid: pak je rol: zet de ruimtelijke kaders neer (bescherming landschap is essentieel) en faciliteer je ondernemers. Ben je bewust van je pettencollectie!</a:t>
            </a:r>
          </a:p>
          <a:p>
            <a:pPr>
              <a:lnSpc>
                <a:spcPct val="90000"/>
              </a:lnSpc>
            </a:pPr>
            <a:r>
              <a:rPr lang="nl-NL" sz="1700" b="1" dirty="0"/>
              <a:t>Ondernemers: pak je rol: besef dat de overheid een breder afwegingskader heeft en een langere horizon..</a:t>
            </a:r>
          </a:p>
          <a:p>
            <a:pPr>
              <a:lnSpc>
                <a:spcPct val="90000"/>
              </a:lnSpc>
            </a:pPr>
            <a:r>
              <a:rPr lang="nl-NL" sz="1700" b="1" dirty="0"/>
              <a:t>Stel een gezamenlijke agenda op. Geven en nemen….</a:t>
            </a:r>
          </a:p>
        </p:txBody>
      </p:sp>
    </p:spTree>
    <p:extLst>
      <p:ext uri="{BB962C8B-B14F-4D97-AF65-F5344CB8AC3E}">
        <p14:creationId xmlns:p14="http://schemas.microsoft.com/office/powerpoint/2010/main" val="355349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Limburg">
            <a:extLst>
              <a:ext uri="{FF2B5EF4-FFF2-40B4-BE49-F238E27FC236}">
                <a16:creationId xmlns:a16="http://schemas.microsoft.com/office/drawing/2014/main" xmlns="" id="{8D26D4AB-3C63-430F-8428-AD562FF88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19" y="724930"/>
            <a:ext cx="3103550" cy="3584601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52115D2B-ED7F-4374-9949-69371B34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937760"/>
            <a:ext cx="8534400" cy="1589649"/>
          </a:xfrm>
        </p:spPr>
        <p:txBody>
          <a:bodyPr>
            <a:normAutofit/>
          </a:bodyPr>
          <a:lstStyle/>
          <a:p>
            <a:r>
              <a:rPr lang="nl-NL" dirty="0"/>
              <a:t>Waar ga ik het vandaag met u over hebben?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4289683-D812-407C-9C0C-900A29149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696" y="1195753"/>
            <a:ext cx="7018165" cy="3113777"/>
          </a:xfrm>
        </p:spPr>
        <p:txBody>
          <a:bodyPr>
            <a:noAutofit/>
          </a:bodyPr>
          <a:lstStyle/>
          <a:p>
            <a:r>
              <a:rPr lang="nl-NL" sz="1800" b="1" dirty="0"/>
              <a:t>Enkele kerncijfers</a:t>
            </a:r>
          </a:p>
          <a:p>
            <a:r>
              <a:rPr lang="nl-NL" sz="1800" b="1" dirty="0"/>
              <a:t>Bestaat Limburg wel?</a:t>
            </a:r>
          </a:p>
          <a:p>
            <a:r>
              <a:rPr lang="nl-NL" sz="1800" b="1" dirty="0"/>
              <a:t>Wat is de rol van de overheid bij de ontwikkeling van de sector?</a:t>
            </a:r>
          </a:p>
          <a:p>
            <a:r>
              <a:rPr lang="nl-NL" sz="1800" b="1" dirty="0"/>
              <a:t>De rol van ondernemers bij de ontwikkeling van de sector?</a:t>
            </a:r>
          </a:p>
          <a:p>
            <a:r>
              <a:rPr lang="nl-NL" sz="1800" b="1" dirty="0"/>
              <a:t>Parkstad als goed voorbeeld van sterke regionale ontwikkeling</a:t>
            </a:r>
          </a:p>
          <a:p>
            <a:r>
              <a:rPr lang="nl-NL" sz="1800" b="1" dirty="0"/>
              <a:t>Het ‘merk’ Limburg: wat is dat?</a:t>
            </a:r>
          </a:p>
          <a:p>
            <a:r>
              <a:rPr lang="nl-NL" sz="1800" b="1" dirty="0"/>
              <a:t>Overaanbod en verouderd product in Limburg</a:t>
            </a:r>
          </a:p>
          <a:p>
            <a:r>
              <a:rPr lang="nl-NL" sz="1800" b="1" dirty="0"/>
              <a:t>Het belang van het landschap! Hoe koesteren we dat?</a:t>
            </a:r>
          </a:p>
          <a:p>
            <a:r>
              <a:rPr lang="nl-NL" sz="1800" b="1" dirty="0"/>
              <a:t>Het belang van de Duitse en de Vlaamse gast</a:t>
            </a:r>
          </a:p>
          <a:p>
            <a:r>
              <a:rPr lang="nl-NL" sz="1800" b="1" dirty="0"/>
              <a:t>Limburg vs. Zeeland? Hoe verschillend zijn we eigenlijk?</a:t>
            </a:r>
          </a:p>
        </p:txBody>
      </p:sp>
    </p:spTree>
    <p:extLst>
      <p:ext uri="{BB962C8B-B14F-4D97-AF65-F5344CB8AC3E}">
        <p14:creationId xmlns:p14="http://schemas.microsoft.com/office/powerpoint/2010/main" val="3094292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2" name="Rectangle 14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6" name="Picture 6" descr="Afbeeldingsresultaat voor toekomst">
            <a:extLst>
              <a:ext uri="{FF2B5EF4-FFF2-40B4-BE49-F238E27FC236}">
                <a16:creationId xmlns:a16="http://schemas.microsoft.com/office/drawing/2014/main" xmlns="" id="{CD448976-CEFC-426C-BD56-A8C5F6D62F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24753" y="685800"/>
            <a:ext cx="2774610" cy="3921711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4" name="Group 143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33837"/>
            <a:ext cx="2981858" cy="3208867"/>
            <a:chOff x="9206969" y="2963333"/>
            <a:chExt cx="2981858" cy="3208867"/>
          </a:xfrm>
        </p:grpSpPr>
        <p:cxnSp>
          <p:nvCxnSpPr>
            <p:cNvPr id="145" name="Straight Connector 144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1AD63AD6-60AF-4E7D-B78B-889F9C62F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nl-NL" dirty="0"/>
              <a:t>Zeeland vs. </a:t>
            </a:r>
            <a:r>
              <a:rPr lang="nl-NL" dirty="0" err="1"/>
              <a:t>limburg</a:t>
            </a:r>
            <a:endParaRPr lang="nl-NL" dirty="0"/>
          </a:p>
        </p:txBody>
      </p:sp>
      <p:sp>
        <p:nvSpPr>
          <p:cNvPr id="10249" name="Content Placeholder 10246"/>
          <p:cNvSpPr>
            <a:spLocks noGrp="1"/>
          </p:cNvSpPr>
          <p:nvPr>
            <p:ph idx="1"/>
          </p:nvPr>
        </p:nvSpPr>
        <p:spPr>
          <a:xfrm>
            <a:off x="684212" y="685800"/>
            <a:ext cx="7201259" cy="3615267"/>
          </a:xfrm>
        </p:spPr>
        <p:txBody>
          <a:bodyPr>
            <a:normAutofit/>
          </a:bodyPr>
          <a:lstStyle/>
          <a:p>
            <a:r>
              <a:rPr lang="en-US" b="1" dirty="0"/>
              <a:t>Limburg en Zeeland zijn </a:t>
            </a:r>
            <a:r>
              <a:rPr lang="en-US" b="1" dirty="0" err="1"/>
              <a:t>niet</a:t>
            </a:r>
            <a:r>
              <a:rPr lang="en-US" b="1" dirty="0"/>
              <a:t> zo </a:t>
            </a:r>
            <a:r>
              <a:rPr lang="en-US" b="1" dirty="0" err="1"/>
              <a:t>verschillend</a:t>
            </a:r>
            <a:r>
              <a:rPr lang="en-US" b="1" dirty="0"/>
              <a:t> </a:t>
            </a:r>
            <a:r>
              <a:rPr lang="en-US" b="1" dirty="0" err="1"/>
              <a:t>als</a:t>
            </a:r>
            <a:r>
              <a:rPr lang="en-US" b="1" dirty="0"/>
              <a:t> we </a:t>
            </a:r>
            <a:r>
              <a:rPr lang="en-US" b="1" dirty="0" err="1"/>
              <a:t>wellicht</a:t>
            </a:r>
            <a:r>
              <a:rPr lang="en-US" b="1" dirty="0"/>
              <a:t> </a:t>
            </a:r>
            <a:r>
              <a:rPr lang="en-US" b="1" dirty="0" err="1"/>
              <a:t>denken</a:t>
            </a:r>
            <a:endParaRPr lang="en-US" b="1" dirty="0"/>
          </a:p>
          <a:p>
            <a:r>
              <a:rPr lang="en-US" b="1" dirty="0"/>
              <a:t>Het </a:t>
            </a:r>
            <a:r>
              <a:rPr lang="en-US" b="1" dirty="0" err="1"/>
              <a:t>landschap</a:t>
            </a:r>
            <a:r>
              <a:rPr lang="en-US" b="1" dirty="0"/>
              <a:t> is in beide </a:t>
            </a:r>
            <a:r>
              <a:rPr lang="en-US" b="1" dirty="0" err="1"/>
              <a:t>provincies</a:t>
            </a:r>
            <a:r>
              <a:rPr lang="en-US" b="1" dirty="0"/>
              <a:t> </a:t>
            </a:r>
            <a:r>
              <a:rPr lang="en-US" b="1" dirty="0" err="1"/>
              <a:t>een</a:t>
            </a:r>
            <a:r>
              <a:rPr lang="en-US" b="1" dirty="0"/>
              <a:t> </a:t>
            </a:r>
            <a:r>
              <a:rPr lang="en-US" b="1" dirty="0" err="1"/>
              <a:t>essentieel</a:t>
            </a:r>
            <a:r>
              <a:rPr lang="en-US" b="1" dirty="0"/>
              <a:t> </a:t>
            </a:r>
            <a:r>
              <a:rPr lang="en-US" b="1" dirty="0" err="1"/>
              <a:t>onderdeel</a:t>
            </a:r>
            <a:r>
              <a:rPr lang="en-US" b="1" dirty="0"/>
              <a:t> van het </a:t>
            </a:r>
            <a:r>
              <a:rPr lang="en-US" b="1" dirty="0" err="1"/>
              <a:t>toeristisch</a:t>
            </a:r>
            <a:r>
              <a:rPr lang="en-US" b="1" dirty="0"/>
              <a:t> product!</a:t>
            </a:r>
          </a:p>
          <a:p>
            <a:r>
              <a:rPr lang="en-US" b="1" dirty="0"/>
              <a:t>Beide </a:t>
            </a:r>
            <a:r>
              <a:rPr lang="en-US" b="1" dirty="0" err="1"/>
              <a:t>provincies</a:t>
            </a:r>
            <a:r>
              <a:rPr lang="en-US" b="1" dirty="0"/>
              <a:t> zijn </a:t>
            </a:r>
            <a:r>
              <a:rPr lang="en-US" b="1" dirty="0" err="1"/>
              <a:t>uit</a:t>
            </a:r>
            <a:r>
              <a:rPr lang="en-US" b="1" dirty="0"/>
              <a:t> </a:t>
            </a:r>
            <a:r>
              <a:rPr lang="en-US" b="1" dirty="0" err="1"/>
              <a:t>zichzelf</a:t>
            </a:r>
            <a:r>
              <a:rPr lang="en-US" b="1" dirty="0"/>
              <a:t> </a:t>
            </a:r>
            <a:r>
              <a:rPr lang="en-US" b="1" dirty="0" err="1"/>
              <a:t>een</a:t>
            </a:r>
            <a:r>
              <a:rPr lang="en-US" b="1" dirty="0"/>
              <a:t> </a:t>
            </a:r>
            <a:r>
              <a:rPr lang="en-US" b="1" dirty="0" err="1"/>
              <a:t>sterk</a:t>
            </a:r>
            <a:r>
              <a:rPr lang="en-US" b="1" dirty="0"/>
              <a:t> </a:t>
            </a:r>
            <a:r>
              <a:rPr lang="en-US" b="1" dirty="0" err="1"/>
              <a:t>merk</a:t>
            </a:r>
            <a:endParaRPr lang="en-US" b="1" dirty="0"/>
          </a:p>
          <a:p>
            <a:r>
              <a:rPr lang="en-US" b="1" dirty="0" err="1"/>
              <a:t>Niet</a:t>
            </a:r>
            <a:r>
              <a:rPr lang="en-US" b="1" dirty="0"/>
              <a:t> (zo maar) </a:t>
            </a:r>
            <a:r>
              <a:rPr lang="en-US" b="1" dirty="0" err="1"/>
              <a:t>meer</a:t>
            </a:r>
            <a:r>
              <a:rPr lang="en-US" b="1" dirty="0"/>
              <a:t> maar </a:t>
            </a:r>
            <a:r>
              <a:rPr lang="en-US" b="1" dirty="0" err="1"/>
              <a:t>vooral</a:t>
            </a:r>
            <a:r>
              <a:rPr lang="en-US" b="1" dirty="0"/>
              <a:t> </a:t>
            </a:r>
            <a:r>
              <a:rPr lang="en-US" b="1" dirty="0" err="1"/>
              <a:t>beter</a:t>
            </a:r>
            <a:r>
              <a:rPr lang="en-US" b="1" dirty="0"/>
              <a:t> en </a:t>
            </a:r>
            <a:r>
              <a:rPr lang="en-US" b="1" dirty="0" err="1"/>
              <a:t>soms</a:t>
            </a:r>
            <a:r>
              <a:rPr lang="en-US" b="1" dirty="0"/>
              <a:t> </a:t>
            </a:r>
            <a:r>
              <a:rPr lang="en-US" b="1" dirty="0" err="1"/>
              <a:t>meer</a:t>
            </a:r>
            <a:r>
              <a:rPr lang="en-US" b="1" dirty="0"/>
              <a:t>!</a:t>
            </a:r>
          </a:p>
          <a:p>
            <a:r>
              <a:rPr lang="en-US" b="1" dirty="0" err="1"/>
              <a:t>Maak</a:t>
            </a:r>
            <a:r>
              <a:rPr lang="en-US" b="1" dirty="0"/>
              <a:t> </a:t>
            </a:r>
            <a:r>
              <a:rPr lang="en-US" b="1" dirty="0" err="1"/>
              <a:t>werk</a:t>
            </a:r>
            <a:r>
              <a:rPr lang="en-US" b="1" dirty="0"/>
              <a:t> van het </a:t>
            </a:r>
            <a:r>
              <a:rPr lang="en-US" b="1" dirty="0" err="1"/>
              <a:t>opruimen</a:t>
            </a:r>
            <a:r>
              <a:rPr lang="en-US" b="1" dirty="0"/>
              <a:t> van </a:t>
            </a:r>
            <a:r>
              <a:rPr lang="en-US" b="1" dirty="0" err="1"/>
              <a:t>ouwe</a:t>
            </a:r>
            <a:r>
              <a:rPr lang="en-US" b="1" dirty="0"/>
              <a:t> </a:t>
            </a:r>
            <a:r>
              <a:rPr lang="en-US" b="1" dirty="0" err="1"/>
              <a:t>rommel</a:t>
            </a:r>
            <a:r>
              <a:rPr lang="en-US" b="1" dirty="0"/>
              <a:t>!</a:t>
            </a:r>
          </a:p>
          <a:p>
            <a:r>
              <a:rPr lang="en-US" b="1" dirty="0" err="1"/>
              <a:t>Regionale</a:t>
            </a:r>
            <a:r>
              <a:rPr lang="en-US" b="1" dirty="0"/>
              <a:t> </a:t>
            </a:r>
            <a:r>
              <a:rPr lang="en-US" b="1" dirty="0" err="1"/>
              <a:t>verschillen</a:t>
            </a:r>
            <a:r>
              <a:rPr lang="en-US" b="1" dirty="0"/>
              <a:t> </a:t>
            </a:r>
            <a:r>
              <a:rPr lang="en-US" b="1" dirty="0" err="1"/>
              <a:t>kunnen</a:t>
            </a:r>
            <a:r>
              <a:rPr lang="en-US" b="1" dirty="0"/>
              <a:t> </a:t>
            </a:r>
            <a:r>
              <a:rPr lang="en-US" b="1" dirty="0" err="1"/>
              <a:t>zeer</a:t>
            </a:r>
            <a:r>
              <a:rPr lang="en-US" b="1" dirty="0"/>
              <a:t> </a:t>
            </a:r>
            <a:r>
              <a:rPr lang="en-US" b="1" dirty="0" err="1"/>
              <a:t>zeker</a:t>
            </a:r>
            <a:r>
              <a:rPr lang="en-US" b="1" dirty="0"/>
              <a:t> </a:t>
            </a:r>
            <a:r>
              <a:rPr lang="en-US" b="1" dirty="0" err="1"/>
              <a:t>kansen</a:t>
            </a:r>
            <a:r>
              <a:rPr lang="en-US" b="1" dirty="0"/>
              <a:t> </a:t>
            </a:r>
            <a:r>
              <a:rPr lang="en-US" b="1" dirty="0" err="1"/>
              <a:t>bieden</a:t>
            </a:r>
            <a:r>
              <a:rPr lang="en-US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52159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Afbeeldingsresultaat voor tent vakantie limburg">
            <a:extLst>
              <a:ext uri="{FF2B5EF4-FFF2-40B4-BE49-F238E27FC236}">
                <a16:creationId xmlns:a16="http://schemas.microsoft.com/office/drawing/2014/main" xmlns="" id="{CBA8DE4C-3E52-422F-A8E5-16FF830D5F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0" r="26891"/>
          <a:stretch/>
        </p:blipFill>
        <p:spPr bwMode="auto">
          <a:xfrm>
            <a:off x="831" y="10"/>
            <a:ext cx="3502025" cy="685799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4" name="Straight Connector 73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9DBCEE-8E02-473E-BBF9-03F1AD5ED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79" y="4487332"/>
            <a:ext cx="5627158" cy="1507067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nl-NL" sz="2000" dirty="0"/>
              <a:t>								</a:t>
            </a:r>
            <a:br>
              <a:rPr lang="nl-NL" sz="2000" dirty="0"/>
            </a:br>
            <a:r>
              <a:rPr lang="nl-NL" sz="2000" dirty="0"/>
              <a:t>	</a:t>
            </a:r>
            <a:r>
              <a:rPr lang="nl-NL" dirty="0"/>
              <a:t>Enkele kerncijfers…..</a:t>
            </a: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/>
              <a:t/>
            </a:r>
            <a:br>
              <a:rPr lang="nl-NL" sz="2000" dirty="0"/>
            </a:br>
            <a:endParaRPr lang="nl-NL" sz="2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5134A30-0B49-424C-A8F4-70B9646EA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4612" y="685800"/>
            <a:ext cx="6626072" cy="361526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nl-NL" b="1" dirty="0"/>
              <a:t>Toeristische bestedingen 4,3 miljard euro</a:t>
            </a:r>
          </a:p>
          <a:p>
            <a:pPr>
              <a:lnSpc>
                <a:spcPct val="90000"/>
              </a:lnSpc>
            </a:pPr>
            <a:r>
              <a:rPr lang="nl-NL" b="1" dirty="0"/>
              <a:t>Groei van 4% tussen 2008 en 2015 (ondanks recessie)</a:t>
            </a:r>
          </a:p>
          <a:p>
            <a:pPr>
              <a:lnSpc>
                <a:spcPct val="90000"/>
              </a:lnSpc>
            </a:pPr>
            <a:r>
              <a:rPr lang="nl-NL" b="1" dirty="0"/>
              <a:t>13,6 miljoen overnachtingen (waarvan 7 miljoen in bungalows)</a:t>
            </a:r>
          </a:p>
          <a:p>
            <a:pPr>
              <a:lnSpc>
                <a:spcPct val="90000"/>
              </a:lnSpc>
            </a:pPr>
            <a:r>
              <a:rPr lang="nl-NL" b="1" dirty="0"/>
              <a:t>Ongeveer 7,5 % van de werkgelegenheid is toerisme (landelijk is 6%)</a:t>
            </a:r>
          </a:p>
          <a:p>
            <a:pPr>
              <a:lnSpc>
                <a:spcPct val="90000"/>
              </a:lnSpc>
            </a:pPr>
            <a:r>
              <a:rPr lang="nl-NL" b="1" dirty="0"/>
              <a:t>Groei vooral in zakelijk toerisme en meer Duitse en (in iets mindere mate) Vlaamse gasten</a:t>
            </a:r>
          </a:p>
          <a:p>
            <a:pPr>
              <a:lnSpc>
                <a:spcPct val="90000"/>
              </a:lnSpc>
            </a:pPr>
            <a:r>
              <a:rPr lang="nl-NL" b="1" dirty="0"/>
              <a:t>Binnenlandse verblijfsmarkt stabiliseert</a:t>
            </a:r>
          </a:p>
          <a:p>
            <a:pPr>
              <a:lnSpc>
                <a:spcPct val="90000"/>
              </a:lnSpc>
            </a:pPr>
            <a:r>
              <a:rPr lang="nl-NL" b="1" dirty="0"/>
              <a:t>Sterke groei in aantal Duitse </a:t>
            </a:r>
            <a:r>
              <a:rPr lang="nl-NL" b="1" dirty="0" err="1"/>
              <a:t>dagbezoekers</a:t>
            </a:r>
            <a:r>
              <a:rPr lang="nl-NL" b="1" dirty="0"/>
              <a:t> van 31% naar 41% in </a:t>
            </a:r>
            <a:r>
              <a:rPr lang="nl-NL" b="1" kern="1200" cap="none" dirty="0">
                <a:effectLst/>
                <a:latin typeface="+mn-lt"/>
                <a:ea typeface="+mn-ea"/>
                <a:cs typeface="+mn-cs"/>
              </a:rPr>
              <a:t>5</a:t>
            </a:r>
            <a:r>
              <a:rPr lang="nl-NL" b="1" dirty="0"/>
              <a:t> jaar tijd)</a:t>
            </a:r>
          </a:p>
          <a:p>
            <a:pPr>
              <a:lnSpc>
                <a:spcPct val="90000"/>
              </a:lnSpc>
            </a:pPr>
            <a:r>
              <a:rPr lang="nl-NL" b="1" dirty="0"/>
              <a:t>Binnenlands dagtoerisme zijn vooral eigen inwoners</a:t>
            </a:r>
          </a:p>
          <a:p>
            <a:pPr>
              <a:lnSpc>
                <a:spcPct val="90000"/>
              </a:lnSpc>
            </a:pPr>
            <a:r>
              <a:rPr lang="nl-NL" b="1" dirty="0"/>
              <a:t>Uiteten en wandelen zijn de belangrijkste dagactiviteiten</a:t>
            </a:r>
          </a:p>
        </p:txBody>
      </p:sp>
    </p:spTree>
    <p:extLst>
      <p:ext uri="{BB962C8B-B14F-4D97-AF65-F5344CB8AC3E}">
        <p14:creationId xmlns:p14="http://schemas.microsoft.com/office/powerpoint/2010/main" val="3637359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Afbeeldingsresultaat voor Limburg">
            <a:extLst>
              <a:ext uri="{FF2B5EF4-FFF2-40B4-BE49-F238E27FC236}">
                <a16:creationId xmlns:a16="http://schemas.microsoft.com/office/drawing/2014/main" xmlns="" id="{7B76F0E0-53C9-4136-9839-1EBF5D700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" r="-1" b="-1"/>
          <a:stretch/>
        </p:blipFill>
        <p:spPr bwMode="auto">
          <a:xfrm>
            <a:off x="0" y="0"/>
            <a:ext cx="3502025" cy="685799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9FCBDB1A-0B7E-4B9A-B8EF-B6EDCD98F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79" y="4487332"/>
            <a:ext cx="5627158" cy="1507067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Bestaat Limburg wel?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sz="900" i="1" dirty="0"/>
              <a:t>Niet echt…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A5018FD9-4E43-41BD-B409-44C023C30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4612" y="685800"/>
            <a:ext cx="6626072" cy="3615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1700" b="1" dirty="0"/>
              <a:t>Zuid-Limburg: Heuvelland en het daarboven gelegen oude mijngebied (nu Parkstad)</a:t>
            </a:r>
          </a:p>
          <a:p>
            <a:pPr>
              <a:lnSpc>
                <a:spcPct val="90000"/>
              </a:lnSpc>
            </a:pPr>
            <a:r>
              <a:rPr lang="nl-NL" sz="1700" b="1" dirty="0"/>
              <a:t>Midden-Limburg:  Roermond (Retail) en watersport. Gedwongen huwelijk tussen Roermond en Weert.. Imago?</a:t>
            </a:r>
          </a:p>
          <a:p>
            <a:pPr>
              <a:lnSpc>
                <a:spcPct val="90000"/>
              </a:lnSpc>
            </a:pPr>
            <a:r>
              <a:rPr lang="nl-NL" sz="1700" b="1" dirty="0"/>
              <a:t>Noord-Limburg: Zandgronden, grote bungalowparken</a:t>
            </a:r>
          </a:p>
          <a:p>
            <a:pPr>
              <a:lnSpc>
                <a:spcPct val="90000"/>
              </a:lnSpc>
            </a:pPr>
            <a:r>
              <a:rPr lang="nl-NL" sz="1700" b="1" dirty="0"/>
              <a:t>Maastricht is een sterk merk</a:t>
            </a:r>
          </a:p>
          <a:p>
            <a:pPr>
              <a:lnSpc>
                <a:spcPct val="90000"/>
              </a:lnSpc>
            </a:pPr>
            <a:r>
              <a:rPr lang="nl-NL" sz="1700" b="1" dirty="0"/>
              <a:t>Regio’s en steden hebben weinig met elkaar. Ook bestuurlijk niet…</a:t>
            </a:r>
          </a:p>
          <a:p>
            <a:pPr>
              <a:lnSpc>
                <a:spcPct val="90000"/>
              </a:lnSpc>
            </a:pPr>
            <a:endParaRPr lang="nl-NL" sz="1700" b="1" dirty="0"/>
          </a:p>
          <a:p>
            <a:pPr marL="0" indent="0">
              <a:lnSpc>
                <a:spcPct val="90000"/>
              </a:lnSpc>
              <a:buNone/>
            </a:pPr>
            <a:r>
              <a:rPr lang="nl-NL" sz="1700" b="1" i="1" dirty="0"/>
              <a:t>Nee Limburg als eenheid bestaat niet!</a:t>
            </a:r>
          </a:p>
          <a:p>
            <a:pPr>
              <a:lnSpc>
                <a:spcPct val="90000"/>
              </a:lnSpc>
            </a:pPr>
            <a:endParaRPr lang="nl-NL" sz="1700" dirty="0"/>
          </a:p>
        </p:txBody>
      </p:sp>
    </p:spTree>
    <p:extLst>
      <p:ext uri="{BB962C8B-B14F-4D97-AF65-F5344CB8AC3E}">
        <p14:creationId xmlns:p14="http://schemas.microsoft.com/office/powerpoint/2010/main" val="3227426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Limburg">
            <a:extLst>
              <a:ext uri="{FF2B5EF4-FFF2-40B4-BE49-F238E27FC236}">
                <a16:creationId xmlns:a16="http://schemas.microsoft.com/office/drawing/2014/main" xmlns="" id="{D5168A3C-7F90-40BC-8201-F4199D433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" y="1420837"/>
            <a:ext cx="3624656" cy="2715065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3B2C7CD5-21B3-448B-B166-B38944F76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nl-NL" dirty="0"/>
              <a:t>De rol van de overheid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FB77A99-0902-4563-B7DB-9C5817DD2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696" y="733647"/>
            <a:ext cx="6593129" cy="3575884"/>
          </a:xfrm>
        </p:spPr>
        <p:txBody>
          <a:bodyPr>
            <a:normAutofit lnSpcReduction="10000"/>
          </a:bodyPr>
          <a:lstStyle/>
          <a:p>
            <a:r>
              <a:rPr lang="nl-NL" sz="1900" b="1" dirty="0"/>
              <a:t>De provincie neemt een vrij actieve rol aan, maar deze rol is wel sterk wisselend als gevolg van de coalitie. Voor ondernemers is dit vaak niet handig.</a:t>
            </a:r>
          </a:p>
          <a:p>
            <a:r>
              <a:rPr lang="nl-NL" sz="1900" b="1" dirty="0"/>
              <a:t>Regio’s zijn vaak bestuurlijk bepaald/ ingegeven maar niet toeristisch</a:t>
            </a:r>
          </a:p>
          <a:p>
            <a:r>
              <a:rPr lang="nl-NL" sz="1900" b="1" dirty="0"/>
              <a:t>Subsidietrajecten zijn vaak lastig voor ondernemers. Provincie Limburg zet nu programmamanagers in (externen) wat beter werkt!</a:t>
            </a:r>
          </a:p>
          <a:p>
            <a:r>
              <a:rPr lang="nl-NL" sz="1900" b="1" dirty="0"/>
              <a:t>Gemeenteraden beslissen, maar denken vaak niet regionaal!</a:t>
            </a:r>
          </a:p>
          <a:p>
            <a:r>
              <a:rPr lang="nl-NL" sz="1900" b="1" dirty="0"/>
              <a:t>Dat kan beter!</a:t>
            </a:r>
          </a:p>
        </p:txBody>
      </p:sp>
    </p:spTree>
    <p:extLst>
      <p:ext uri="{BB962C8B-B14F-4D97-AF65-F5344CB8AC3E}">
        <p14:creationId xmlns:p14="http://schemas.microsoft.com/office/powerpoint/2010/main" val="4042236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Afbeeldingsresultaat voor foto's maasplassen">
            <a:extLst>
              <a:ext uri="{FF2B5EF4-FFF2-40B4-BE49-F238E27FC236}">
                <a16:creationId xmlns:a16="http://schemas.microsoft.com/office/drawing/2014/main" xmlns="" id="{5F811208-ABC7-4216-A82F-820D0B9EC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6" r="14623" b="1"/>
          <a:stretch/>
        </p:blipFill>
        <p:spPr bwMode="auto">
          <a:xfrm>
            <a:off x="779966" y="860680"/>
            <a:ext cx="3152439" cy="3448851"/>
          </a:xfrm>
          <a:custGeom>
            <a:avLst/>
            <a:gdLst>
              <a:gd name="connsiteX0" fmla="*/ 409034 w 3152439"/>
              <a:gd name="connsiteY0" fmla="*/ 0 h 3448851"/>
              <a:gd name="connsiteX1" fmla="*/ 3152439 w 3152439"/>
              <a:gd name="connsiteY1" fmla="*/ 0 h 3448851"/>
              <a:gd name="connsiteX2" fmla="*/ 3152439 w 3152439"/>
              <a:gd name="connsiteY2" fmla="*/ 3032147 h 3448851"/>
              <a:gd name="connsiteX3" fmla="*/ 2735735 w 3152439"/>
              <a:gd name="connsiteY3" fmla="*/ 3448851 h 3448851"/>
              <a:gd name="connsiteX4" fmla="*/ 0 w 3152439"/>
              <a:gd name="connsiteY4" fmla="*/ 3448851 h 3448851"/>
              <a:gd name="connsiteX5" fmla="*/ 0 w 3152439"/>
              <a:gd name="connsiteY5" fmla="*/ 409034 h 344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2439" h="3448851">
                <a:moveTo>
                  <a:pt x="409034" y="0"/>
                </a:moveTo>
                <a:lnTo>
                  <a:pt x="3152439" y="0"/>
                </a:lnTo>
                <a:lnTo>
                  <a:pt x="3152439" y="3032147"/>
                </a:lnTo>
                <a:lnTo>
                  <a:pt x="2735735" y="3448851"/>
                </a:lnTo>
                <a:lnTo>
                  <a:pt x="0" y="3448851"/>
                </a:lnTo>
                <a:lnTo>
                  <a:pt x="0" y="409034"/>
                </a:lnTo>
                <a:close/>
              </a:path>
            </a:pathLst>
          </a:custGeom>
          <a:noFill/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Afbeeldingsresultaat voor foto's maasplassen">
            <a:extLst>
              <a:ext uri="{FF2B5EF4-FFF2-40B4-BE49-F238E27FC236}">
                <a16:creationId xmlns:a16="http://schemas.microsoft.com/office/drawing/2014/main" xmlns="" id="{664A7996-F43F-4AEE-8C88-D75A10756F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318591" cy="131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4" descr="Afbeeldingsresultaat voor foto's maasplassen">
            <a:extLst>
              <a:ext uri="{FF2B5EF4-FFF2-40B4-BE49-F238E27FC236}">
                <a16:creationId xmlns:a16="http://schemas.microsoft.com/office/drawing/2014/main" xmlns="" id="{A2B2C6E9-DE60-42B5-AED3-5F37C4468A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6" descr="Afbeeldingsresultaat voor foto's maasplassen">
            <a:extLst>
              <a:ext uri="{FF2B5EF4-FFF2-40B4-BE49-F238E27FC236}">
                <a16:creationId xmlns:a16="http://schemas.microsoft.com/office/drawing/2014/main" xmlns="" id="{641BAFDB-0B31-4FEA-AE12-EB9F12FB8C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01905B7D-FB0C-46A3-A3A2-5F27903E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nl-NL" dirty="0"/>
              <a:t>De rol van ondernemers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C147204-34D7-4687-82AC-BDB7D53A0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696" y="860679"/>
            <a:ext cx="6529117" cy="344885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nl-NL" b="1" dirty="0"/>
              <a:t>Willen ondernemers wel samenwerken?</a:t>
            </a:r>
          </a:p>
          <a:p>
            <a:pPr>
              <a:lnSpc>
                <a:spcPct val="90000"/>
              </a:lnSpc>
            </a:pPr>
            <a:r>
              <a:rPr lang="nl-NL" b="1" dirty="0"/>
              <a:t>Overheid zoekt altijd de kartrekkers op</a:t>
            </a:r>
          </a:p>
          <a:p>
            <a:pPr>
              <a:lnSpc>
                <a:spcPct val="90000"/>
              </a:lnSpc>
            </a:pPr>
            <a:r>
              <a:rPr lang="nl-NL" b="1" dirty="0"/>
              <a:t>Menig Limburgse ‘</a:t>
            </a:r>
            <a:r>
              <a:rPr lang="nl-NL" b="1" dirty="0" err="1"/>
              <a:t>usual</a:t>
            </a:r>
            <a:r>
              <a:rPr lang="nl-NL" b="1" dirty="0"/>
              <a:t> suspect’ is een beetje moe…</a:t>
            </a:r>
          </a:p>
          <a:p>
            <a:pPr>
              <a:lnSpc>
                <a:spcPct val="90000"/>
              </a:lnSpc>
            </a:pPr>
            <a:r>
              <a:rPr lang="nl-NL" b="1" dirty="0"/>
              <a:t>Afwegingskader van ondernemers ligt anders dan bij overheden</a:t>
            </a:r>
          </a:p>
          <a:p>
            <a:pPr>
              <a:lnSpc>
                <a:spcPct val="90000"/>
              </a:lnSpc>
            </a:pPr>
            <a:r>
              <a:rPr lang="nl-NL" b="1" dirty="0"/>
              <a:t>Te veel free-</a:t>
            </a:r>
            <a:r>
              <a:rPr lang="nl-NL" b="1" dirty="0" err="1"/>
              <a:t>riders</a:t>
            </a:r>
            <a:endParaRPr lang="nl-NL" b="1" dirty="0"/>
          </a:p>
          <a:p>
            <a:pPr>
              <a:lnSpc>
                <a:spcPct val="90000"/>
              </a:lnSpc>
            </a:pPr>
            <a:r>
              <a:rPr lang="nl-NL" b="1" dirty="0"/>
              <a:t>Aanpakken is </a:t>
            </a:r>
            <a:r>
              <a:rPr lang="nl-NL" b="1" kern="1200" cap="none" dirty="0">
                <a:effectLst/>
                <a:latin typeface="+mn-lt"/>
                <a:ea typeface="+mn-ea"/>
                <a:cs typeface="+mn-cs"/>
              </a:rPr>
              <a:t>1</a:t>
            </a:r>
            <a:r>
              <a:rPr lang="nl-NL" b="1" dirty="0"/>
              <a:t>, doorpakken is 2! Wie doet dat?</a:t>
            </a:r>
          </a:p>
          <a:p>
            <a:pPr>
              <a:lnSpc>
                <a:spcPct val="90000"/>
              </a:lnSpc>
            </a:pPr>
            <a:r>
              <a:rPr lang="nl-NL" b="1" dirty="0"/>
              <a:t>Vaak operationeel van aard, Minder strategisch. Spreken ze wellicht een andere taal?</a:t>
            </a:r>
          </a:p>
          <a:p>
            <a:pPr>
              <a:lnSpc>
                <a:spcPct val="90000"/>
              </a:lnSpc>
            </a:pPr>
            <a:r>
              <a:rPr lang="nl-NL" b="1" dirty="0"/>
              <a:t>Dat kan beter!</a:t>
            </a:r>
          </a:p>
        </p:txBody>
      </p:sp>
    </p:spTree>
    <p:extLst>
      <p:ext uri="{BB962C8B-B14F-4D97-AF65-F5344CB8AC3E}">
        <p14:creationId xmlns:p14="http://schemas.microsoft.com/office/powerpoint/2010/main" val="3664992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Afbeeldingsresultaat voor klein hotel zuid limburg">
            <a:extLst>
              <a:ext uri="{FF2B5EF4-FFF2-40B4-BE49-F238E27FC236}">
                <a16:creationId xmlns:a16="http://schemas.microsoft.com/office/drawing/2014/main" xmlns="" id="{711DFEF8-AE97-4042-919E-633BEA2CD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5" r="33172" b="-1"/>
          <a:stretch/>
        </p:blipFill>
        <p:spPr bwMode="auto">
          <a:xfrm>
            <a:off x="779966" y="860680"/>
            <a:ext cx="3152439" cy="3448851"/>
          </a:xfrm>
          <a:custGeom>
            <a:avLst/>
            <a:gdLst>
              <a:gd name="connsiteX0" fmla="*/ 409034 w 3152439"/>
              <a:gd name="connsiteY0" fmla="*/ 0 h 3448851"/>
              <a:gd name="connsiteX1" fmla="*/ 3152439 w 3152439"/>
              <a:gd name="connsiteY1" fmla="*/ 0 h 3448851"/>
              <a:gd name="connsiteX2" fmla="*/ 3152439 w 3152439"/>
              <a:gd name="connsiteY2" fmla="*/ 3032147 h 3448851"/>
              <a:gd name="connsiteX3" fmla="*/ 2735735 w 3152439"/>
              <a:gd name="connsiteY3" fmla="*/ 3448851 h 3448851"/>
              <a:gd name="connsiteX4" fmla="*/ 0 w 3152439"/>
              <a:gd name="connsiteY4" fmla="*/ 3448851 h 3448851"/>
              <a:gd name="connsiteX5" fmla="*/ 0 w 3152439"/>
              <a:gd name="connsiteY5" fmla="*/ 409034 h 344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2439" h="3448851">
                <a:moveTo>
                  <a:pt x="409034" y="0"/>
                </a:moveTo>
                <a:lnTo>
                  <a:pt x="3152439" y="0"/>
                </a:lnTo>
                <a:lnTo>
                  <a:pt x="3152439" y="3032147"/>
                </a:lnTo>
                <a:lnTo>
                  <a:pt x="2735735" y="3448851"/>
                </a:lnTo>
                <a:lnTo>
                  <a:pt x="0" y="3448851"/>
                </a:lnTo>
                <a:lnTo>
                  <a:pt x="0" y="409034"/>
                </a:lnTo>
                <a:close/>
              </a:path>
            </a:pathLst>
          </a:custGeom>
          <a:noFill/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Afbeeldingsresultaat voor heuvelland hotels">
            <a:extLst>
              <a:ext uri="{FF2B5EF4-FFF2-40B4-BE49-F238E27FC236}">
                <a16:creationId xmlns:a16="http://schemas.microsoft.com/office/drawing/2014/main" xmlns="" id="{D4CD426C-77EB-4762-9D95-E0A92759F9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454812" cy="245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4" descr="Afbeeldingsresultaat voor heuvelland hotels">
            <a:extLst>
              <a:ext uri="{FF2B5EF4-FFF2-40B4-BE49-F238E27FC236}">
                <a16:creationId xmlns:a16="http://schemas.microsoft.com/office/drawing/2014/main" xmlns="" id="{B947598A-1D64-49AF-9114-172F42A8A3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74A9E855-AAC8-4D82-B127-AC487072C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nl-NL" dirty="0"/>
              <a:t>Hoe moet het dan beter? Werk aan een </a:t>
            </a:r>
            <a:r>
              <a:rPr lang="nl-NL" u="sng" dirty="0"/>
              <a:t>gezamenlijke</a:t>
            </a:r>
            <a:r>
              <a:rPr lang="nl-NL" dirty="0"/>
              <a:t> regionale agenda! Geen afzonderlijke….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F99CAEE-E26E-4321-AE10-D16E12A0A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696" y="860679"/>
            <a:ext cx="6529117" cy="344885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nl-NL" b="1" dirty="0"/>
              <a:t>In Noord-Limburg ligt er een integraal opgesteld visie vrijetijdseconomie, maar samenwerking is broos</a:t>
            </a:r>
          </a:p>
          <a:p>
            <a:pPr>
              <a:lnSpc>
                <a:spcPct val="90000"/>
              </a:lnSpc>
            </a:pPr>
            <a:r>
              <a:rPr lang="nl-NL" b="1" dirty="0"/>
              <a:t>In Midden-Limburg zij al diverse samenwerkingspogingen opgestart (en weer gestrand) maar hebben </a:t>
            </a:r>
            <a:r>
              <a:rPr lang="nl-NL" b="1" kern="1200" cap="none" dirty="0">
                <a:effectLst/>
                <a:latin typeface="+mn-lt"/>
                <a:ea typeface="+mn-ea"/>
                <a:cs typeface="+mn-cs"/>
              </a:rPr>
              <a:t>10</a:t>
            </a:r>
            <a:r>
              <a:rPr lang="nl-NL" b="1" dirty="0"/>
              <a:t> topondernemers zich nu samengepakt</a:t>
            </a:r>
          </a:p>
          <a:p>
            <a:pPr>
              <a:lnSpc>
                <a:spcPct val="90000"/>
              </a:lnSpc>
            </a:pPr>
            <a:r>
              <a:rPr lang="nl-NL" b="1" dirty="0"/>
              <a:t>In Zuid-Limburg is er altijd al minder noodzaak tot samenwerking geweest maar werken met name de Heuvelland Hotels goed samen (</a:t>
            </a:r>
            <a:r>
              <a:rPr lang="nl-NL" b="1" dirty="0">
                <a:hlinkClick r:id="rId3"/>
              </a:rPr>
              <a:t>www.heuvellandhotels.nl</a:t>
            </a:r>
            <a:r>
              <a:rPr lang="nl-NL" b="1" dirty="0"/>
              <a:t>)</a:t>
            </a:r>
          </a:p>
          <a:p>
            <a:pPr>
              <a:lnSpc>
                <a:spcPct val="90000"/>
              </a:lnSpc>
            </a:pPr>
            <a:endParaRPr lang="nl-NL" sz="1900" dirty="0"/>
          </a:p>
        </p:txBody>
      </p:sp>
    </p:spTree>
    <p:extLst>
      <p:ext uri="{BB962C8B-B14F-4D97-AF65-F5344CB8AC3E}">
        <p14:creationId xmlns:p14="http://schemas.microsoft.com/office/powerpoint/2010/main" val="1269547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F20CD91-345A-482B-A518-1FC28E791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Parkstad Limburg als voorbeeld van een sterke toeristische ontwikkeling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6AA0F60-7EA6-44D1-9912-4C6CAD48E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3200" b="1" dirty="0">
                <a:solidFill>
                  <a:schemeClr val="tx1"/>
                </a:solidFill>
              </a:rPr>
              <a:t>HOE KAN HET WEL?</a:t>
            </a:r>
          </a:p>
          <a:p>
            <a:endParaRPr lang="nl-NL" b="1" dirty="0"/>
          </a:p>
          <a:p>
            <a:r>
              <a:rPr lang="nl-NL" b="1" dirty="0"/>
              <a:t>In 1960 nog 11 actieve mijnen</a:t>
            </a:r>
          </a:p>
          <a:p>
            <a:r>
              <a:rPr lang="nl-NL" b="1" dirty="0"/>
              <a:t>!965 besluit tot afbouw mijnen</a:t>
            </a:r>
          </a:p>
          <a:p>
            <a:r>
              <a:rPr lang="nl-NL" b="1" dirty="0"/>
              <a:t>1974 sluiting laatste mijn</a:t>
            </a:r>
          </a:p>
          <a:p>
            <a:r>
              <a:rPr lang="nl-NL" b="1" dirty="0"/>
              <a:t>1970- 1990; reconversieperiode: van zwart naar groen</a:t>
            </a:r>
          </a:p>
          <a:p>
            <a:r>
              <a:rPr lang="nl-NL" b="1" dirty="0"/>
              <a:t>Krimpregio</a:t>
            </a:r>
          </a:p>
          <a:p>
            <a:r>
              <a:rPr lang="nl-NL" b="1" dirty="0"/>
              <a:t>Focus op ontwikkeling van </a:t>
            </a:r>
            <a:r>
              <a:rPr lang="nl-NL" b="1" dirty="0" err="1"/>
              <a:t>leisure</a:t>
            </a:r>
            <a:endParaRPr lang="nl-NL" b="1" dirty="0"/>
          </a:p>
        </p:txBody>
      </p:sp>
      <p:sp>
        <p:nvSpPr>
          <p:cNvPr id="4" name="AutoShape 2" descr="Afbeeldingsresultaat voor regio parkstad">
            <a:extLst>
              <a:ext uri="{FF2B5EF4-FFF2-40B4-BE49-F238E27FC236}">
                <a16:creationId xmlns:a16="http://schemas.microsoft.com/office/drawing/2014/main" xmlns="" id="{0DB3BF9F-232A-4294-9B20-B155C461BB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196" name="Picture 4" descr="Afbeeldingsresultaat voor regio parkstad">
            <a:extLst>
              <a:ext uri="{FF2B5EF4-FFF2-40B4-BE49-F238E27FC236}">
                <a16:creationId xmlns:a16="http://schemas.microsoft.com/office/drawing/2014/main" xmlns="" id="{2A433976-6A62-4C1C-9FA1-77B7E9DE2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880" y="0"/>
            <a:ext cx="326412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xmlns="" id="{5F2CB265-1606-4BFC-8D2D-CE42D95E37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472954"/>
              </p:ext>
            </p:extLst>
          </p:nvPr>
        </p:nvGraphicFramePr>
        <p:xfrm>
          <a:off x="5318150" y="217269"/>
          <a:ext cx="3164877" cy="2160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Photo Editor-foto" r:id="rId4" imgW="7621064" imgH="5200000" progId="MSPhotoEd.3">
                  <p:embed/>
                </p:oleObj>
              </mc:Choice>
              <mc:Fallback>
                <p:oleObj name="Photo Editor-foto" r:id="rId4" imgW="7621064" imgH="5200000" progId="MSPhotoEd.3">
                  <p:embed/>
                  <p:pic>
                    <p:nvPicPr>
                      <p:cNvPr id="1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50" y="217269"/>
                        <a:ext cx="3164877" cy="2160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7112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L16">
            <a:extLst>
              <a:ext uri="{FF2B5EF4-FFF2-40B4-BE49-F238E27FC236}">
                <a16:creationId xmlns:a16="http://schemas.microsoft.com/office/drawing/2014/main" xmlns="" id="{795C6197-55AD-4722-8D84-CF01CABE76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7" r="19809"/>
          <a:stretch/>
        </p:blipFill>
        <p:spPr bwMode="auto">
          <a:xfrm>
            <a:off x="779966" y="860680"/>
            <a:ext cx="3152439" cy="3448851"/>
          </a:xfrm>
          <a:custGeom>
            <a:avLst/>
            <a:gdLst>
              <a:gd name="connsiteX0" fmla="*/ 409034 w 3152439"/>
              <a:gd name="connsiteY0" fmla="*/ 0 h 3448851"/>
              <a:gd name="connsiteX1" fmla="*/ 3152439 w 3152439"/>
              <a:gd name="connsiteY1" fmla="*/ 0 h 3448851"/>
              <a:gd name="connsiteX2" fmla="*/ 3152439 w 3152439"/>
              <a:gd name="connsiteY2" fmla="*/ 3032147 h 3448851"/>
              <a:gd name="connsiteX3" fmla="*/ 2735735 w 3152439"/>
              <a:gd name="connsiteY3" fmla="*/ 3448851 h 3448851"/>
              <a:gd name="connsiteX4" fmla="*/ 0 w 3152439"/>
              <a:gd name="connsiteY4" fmla="*/ 3448851 h 3448851"/>
              <a:gd name="connsiteX5" fmla="*/ 0 w 3152439"/>
              <a:gd name="connsiteY5" fmla="*/ 409034 h 344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2439" h="3448851">
                <a:moveTo>
                  <a:pt x="409034" y="0"/>
                </a:moveTo>
                <a:lnTo>
                  <a:pt x="3152439" y="0"/>
                </a:lnTo>
                <a:lnTo>
                  <a:pt x="3152439" y="3032147"/>
                </a:lnTo>
                <a:lnTo>
                  <a:pt x="2735735" y="3448851"/>
                </a:lnTo>
                <a:lnTo>
                  <a:pt x="0" y="3448851"/>
                </a:lnTo>
                <a:lnTo>
                  <a:pt x="0" y="409034"/>
                </a:lnTo>
                <a:close/>
              </a:path>
            </a:pathLst>
          </a:custGeom>
          <a:noFill/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011F8784-40FE-454D-9ADD-2E0651855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nl-NL" dirty="0"/>
              <a:t>Ontwikkelingen Parkstad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AFFF3F48-A22C-427C-A018-AAD0BC1FF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696" y="860679"/>
            <a:ext cx="6529117" cy="344885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l-NL" b="1" dirty="0"/>
              <a:t>Sterke ontwikkeling van dagrecreatie, door actieve rol overheid (gemeenten, provincie Limburg, LIOF)</a:t>
            </a:r>
            <a:endParaRPr lang="en-US" b="1" dirty="0"/>
          </a:p>
          <a:p>
            <a:pPr>
              <a:lnSpc>
                <a:spcPct val="90000"/>
              </a:lnSpc>
            </a:pPr>
            <a:endParaRPr lang="nl-NL" b="1" dirty="0"/>
          </a:p>
          <a:p>
            <a:pPr>
              <a:lnSpc>
                <a:spcPct val="90000"/>
              </a:lnSpc>
            </a:pPr>
            <a:r>
              <a:rPr lang="nl-NL" b="1" dirty="0" err="1"/>
              <a:t>Gaia</a:t>
            </a:r>
            <a:r>
              <a:rPr lang="nl-NL" b="1" dirty="0"/>
              <a:t> Zoo</a:t>
            </a:r>
          </a:p>
          <a:p>
            <a:pPr>
              <a:lnSpc>
                <a:spcPct val="90000"/>
              </a:lnSpc>
            </a:pPr>
            <a:r>
              <a:rPr lang="nl-NL" b="1" dirty="0" err="1"/>
              <a:t>Mondo</a:t>
            </a:r>
            <a:r>
              <a:rPr lang="nl-NL" b="1" dirty="0"/>
              <a:t> </a:t>
            </a:r>
            <a:r>
              <a:rPr lang="nl-NL" b="1" dirty="0" err="1"/>
              <a:t>Verde</a:t>
            </a:r>
            <a:endParaRPr lang="nl-NL" b="1" dirty="0"/>
          </a:p>
          <a:p>
            <a:pPr>
              <a:lnSpc>
                <a:spcPct val="90000"/>
              </a:lnSpc>
            </a:pPr>
            <a:r>
              <a:rPr lang="nl-NL" b="1" dirty="0" err="1"/>
              <a:t>Snowworld</a:t>
            </a:r>
            <a:endParaRPr lang="nl-NL" b="1" dirty="0"/>
          </a:p>
          <a:p>
            <a:pPr>
              <a:lnSpc>
                <a:spcPct val="90000"/>
              </a:lnSpc>
            </a:pPr>
            <a:r>
              <a:rPr lang="nl-NL" b="1" dirty="0"/>
              <a:t>Kasteel Hoensbroek</a:t>
            </a:r>
          </a:p>
          <a:p>
            <a:pPr>
              <a:lnSpc>
                <a:spcPct val="90000"/>
              </a:lnSpc>
            </a:pPr>
            <a:r>
              <a:rPr lang="nl-NL" b="1" dirty="0"/>
              <a:t>Leisure </a:t>
            </a:r>
            <a:r>
              <a:rPr lang="nl-NL" b="1" dirty="0" err="1"/>
              <a:t>Dome</a:t>
            </a:r>
            <a:r>
              <a:rPr lang="nl-NL" b="1" dirty="0"/>
              <a:t> Kerkrade</a:t>
            </a:r>
          </a:p>
          <a:p>
            <a:pPr>
              <a:lnSpc>
                <a:spcPct val="90000"/>
              </a:lnSpc>
            </a:pPr>
            <a:r>
              <a:rPr lang="nl-NL" b="1" dirty="0" err="1"/>
              <a:t>Continium</a:t>
            </a:r>
            <a:r>
              <a:rPr lang="nl-NL" b="1" dirty="0"/>
              <a:t> etc.</a:t>
            </a:r>
          </a:p>
          <a:p>
            <a:pPr>
              <a:lnSpc>
                <a:spcPct val="90000"/>
              </a:lnSpc>
            </a:pPr>
            <a:r>
              <a:rPr lang="nl-NL" sz="2100" b="1" dirty="0"/>
              <a:t>De belangrijkste reden waarom het in Parkstad WEL gelukt is: er was NOODZAAK!</a:t>
            </a:r>
            <a:r>
              <a:rPr lang="nl-NL" sz="1700" b="1" dirty="0"/>
              <a:t/>
            </a:r>
            <a:br>
              <a:rPr lang="nl-NL" sz="1700" b="1" dirty="0"/>
            </a:br>
            <a:endParaRPr lang="nl-NL" sz="1700" b="1" dirty="0"/>
          </a:p>
          <a:p>
            <a:pPr>
              <a:lnSpc>
                <a:spcPct val="90000"/>
              </a:lnSpc>
            </a:pPr>
            <a:endParaRPr lang="nl-NL" sz="1700" dirty="0"/>
          </a:p>
          <a:p>
            <a:pPr>
              <a:lnSpc>
                <a:spcPct val="90000"/>
              </a:lnSpc>
            </a:pPr>
            <a:endParaRPr lang="nl-NL" sz="1700" dirty="0"/>
          </a:p>
        </p:txBody>
      </p:sp>
    </p:spTree>
    <p:extLst>
      <p:ext uri="{BB962C8B-B14F-4D97-AF65-F5344CB8AC3E}">
        <p14:creationId xmlns:p14="http://schemas.microsoft.com/office/powerpoint/2010/main" val="2388421896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1259</Words>
  <Application>Microsoft Office PowerPoint</Application>
  <PresentationFormat>Aangepast</PresentationFormat>
  <Paragraphs>144</Paragraphs>
  <Slides>20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2" baseType="lpstr">
      <vt:lpstr>Segment</vt:lpstr>
      <vt:lpstr>Photo Editor-foto</vt:lpstr>
      <vt:lpstr>De toekomst van toerisme…  Limburgse lessen</vt:lpstr>
      <vt:lpstr>Waar ga ik het vandaag met u over hebben?</vt:lpstr>
      <vt:lpstr>          Enkele kerncijfers…..  </vt:lpstr>
      <vt:lpstr>Bestaat Limburg wel?  Niet echt…</vt:lpstr>
      <vt:lpstr>De rol van de overheid</vt:lpstr>
      <vt:lpstr>De rol van ondernemers</vt:lpstr>
      <vt:lpstr>Hoe moet het dan beter? Werk aan een gezamenlijke regionale agenda! Geen afzonderlijke….</vt:lpstr>
      <vt:lpstr>Parkstad Limburg als voorbeeld van een sterke toeristische ontwikkeling</vt:lpstr>
      <vt:lpstr>Ontwikkelingen Parkstad</vt:lpstr>
      <vt:lpstr>PowerPoint-presentatie</vt:lpstr>
      <vt:lpstr>PowerPoint-presentatie</vt:lpstr>
      <vt:lpstr>Te veel van hetzelfde en deels verouderd</vt:lpstr>
      <vt:lpstr>Het ‘Merk’ Limburg</vt:lpstr>
      <vt:lpstr>Lukt het om er een merk van te maken? Moeizaam….</vt:lpstr>
      <vt:lpstr>Het belang van de vlaamse gast</vt:lpstr>
      <vt:lpstr>Het belang van de duitse gast</vt:lpstr>
      <vt:lpstr>Belgen en duitsers vooral belangrijk vanwege dagtoerisme</vt:lpstr>
      <vt:lpstr>Landschap en overaanbod vragen om nadere afwegingen</vt:lpstr>
      <vt:lpstr>De toekomst van toerisme</vt:lpstr>
      <vt:lpstr>Zeeland vs. limburg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toekomst van toerisme…  Limburgse lessen</dc:title>
  <dc:creator>Frank Verkoijen</dc:creator>
  <cp:lastModifiedBy>Marcel van den Berge</cp:lastModifiedBy>
  <cp:revision>34</cp:revision>
  <dcterms:created xsi:type="dcterms:W3CDTF">2017-09-11T08:52:00Z</dcterms:created>
  <dcterms:modified xsi:type="dcterms:W3CDTF">2017-09-18T07:25:44Z</dcterms:modified>
</cp:coreProperties>
</file>